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firstSlideNum="0"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6858000" cx="9144000"/>
  <p:notesSz cx="9942500" cy="6761150"/>
  <p:embeddedFontLst>
    <p:embeddedFont>
      <p:font typeface="Tahoma"/>
      <p:regular r:id="rId44"/>
      <p:bold r:id="rId45"/>
    </p:embeddedFont>
    <p:embeddedFont>
      <p:font typeface="Helvetica Neue"/>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816">
          <p15:clr>
            <a:srgbClr val="A4A3A4"/>
          </p15:clr>
        </p15:guide>
        <p15:guide id="2" pos="521">
          <p15:clr>
            <a:srgbClr val="A4A3A4"/>
          </p15:clr>
        </p15:guide>
      </p15:sldGuideLst>
    </p:ext>
    <p:ext uri="{2D200454-40CA-4A62-9FC3-DE9A4176ACB9}">
      <p15:notesGuideLst>
        <p15:guide id="1" orient="horz" pos="2130">
          <p15:clr>
            <a:srgbClr val="A4A3A4"/>
          </p15:clr>
        </p15:guide>
        <p15:guide id="2" pos="3133">
          <p15:clr>
            <a:srgbClr val="A4A3A4"/>
          </p15:clr>
        </p15:guide>
      </p15:notesGuideLst>
    </p:ext>
    <p:ext uri="GoogleSlidesCustomDataVersion2">
      <go:slidesCustomData xmlns:go="http://customooxmlschemas.google.com/" r:id="rId50" roundtripDataSignature="AMtx7mi0DeAi8gks8xjNdFAihSUEeW8/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9B26C90-9CC6-480A-9CA6-A62A715FB8FE}">
  <a:tblStyle styleId="{D9B26C90-9CC6-480A-9CA6-A62A715FB8FE}" styleName="Table_0">
    <a:wholeTbl>
      <a:tcTxStyle b="off" i="off">
        <a:font>
          <a:latin typeface="Helvetica"/>
          <a:ea typeface="Helvetica"/>
          <a:cs typeface="Helvetica"/>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E6E6"/>
          </a:solidFill>
        </a:fill>
      </a:tcStyle>
    </a:wholeTbl>
    <a:band1H>
      <a:tcTxStyle/>
      <a:tcStyle>
        <a:fill>
          <a:solidFill>
            <a:srgbClr val="CACACA"/>
          </a:solidFill>
        </a:fill>
      </a:tcStyle>
    </a:band1H>
    <a:band2H>
      <a:tcTxStyle/>
    </a:band2H>
    <a:band1V>
      <a:tcTxStyle/>
      <a:tcStyle>
        <a:fill>
          <a:solidFill>
            <a:srgbClr val="CACACA"/>
          </a:solidFill>
        </a:fill>
      </a:tcStyle>
    </a:band1V>
    <a:band2V>
      <a:tcTxStyle/>
    </a:band2V>
    <a:lastCol>
      <a:tcTxStyle b="on" i="off">
        <a:font>
          <a:latin typeface="Helvetica"/>
          <a:ea typeface="Helvetica"/>
          <a:cs typeface="Helvetica"/>
        </a:font>
        <a:schemeClr val="lt1"/>
      </a:tcTxStyle>
      <a:tcStyle>
        <a:fill>
          <a:solidFill>
            <a:schemeClr val="accent4"/>
          </a:solidFill>
        </a:fill>
      </a:tcStyle>
    </a:lastCol>
    <a:firstCol>
      <a:tcTxStyle b="on" i="off">
        <a:font>
          <a:latin typeface="Helvetica"/>
          <a:ea typeface="Helvetica"/>
          <a:cs typeface="Helvetica"/>
        </a:font>
        <a:schemeClr val="lt1"/>
      </a:tcTxStyle>
      <a:tcStyle>
        <a:fill>
          <a:solidFill>
            <a:schemeClr val="accent4"/>
          </a:solidFill>
        </a:fill>
      </a:tcStyle>
    </a:firstCol>
    <a:lastRow>
      <a:tcTxStyle b="on" i="off">
        <a:font>
          <a:latin typeface="Helvetica"/>
          <a:ea typeface="Helvetica"/>
          <a:cs typeface="Helvetica"/>
        </a:font>
        <a:schemeClr val="lt1"/>
      </a:tcTxStyle>
      <a:tcStyle>
        <a:tcBdr>
          <a:top>
            <a:ln cap="flat" cmpd="sng" w="38100">
              <a:solidFill>
                <a:schemeClr val="lt1"/>
              </a:solidFill>
              <a:prstDash val="solid"/>
              <a:round/>
              <a:headEnd len="sm" w="sm" type="none"/>
              <a:tailEnd len="sm" w="sm" type="none"/>
            </a:ln>
          </a:top>
        </a:tcBdr>
        <a:fill>
          <a:solidFill>
            <a:schemeClr val="accent4"/>
          </a:solidFill>
        </a:fill>
      </a:tcStyle>
    </a:lastRow>
    <a:seCell>
      <a:tcTxStyle/>
    </a:seCell>
    <a:swCell>
      <a:tcTxStyle/>
    </a:swCell>
    <a:firstRow>
      <a:tcTxStyle b="on" i="off">
        <a:font>
          <a:latin typeface="Helvetica"/>
          <a:ea typeface="Helvetica"/>
          <a:cs typeface="Helvetica"/>
        </a:font>
        <a:schemeClr val="lt1"/>
      </a:tcTxStyle>
      <a:tcStyle>
        <a:tcBdr>
          <a:bottom>
            <a:ln cap="flat" cmpd="sng" w="38100">
              <a:solidFill>
                <a:schemeClr val="lt1"/>
              </a:solidFill>
              <a:prstDash val="solid"/>
              <a:round/>
              <a:headEnd len="sm" w="sm" type="none"/>
              <a:tailEnd len="sm" w="sm" type="none"/>
            </a:ln>
          </a:bottom>
        </a:tcBdr>
        <a:fill>
          <a:solidFill>
            <a:schemeClr val="accent4"/>
          </a:solidFill>
        </a:fill>
      </a:tcStyle>
    </a:firstRow>
    <a:neCell>
      <a:tcTxStyle/>
    </a:neCell>
    <a:nwCell>
      <a:tcTxStyle/>
    </a:nwCell>
  </a:tblStyle>
  <a:tblStyle styleId="{B9D13883-2315-4780-A4AC-D28769D8176B}"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816" orient="horz"/>
        <p:guide pos="521"/>
      </p:guideLst>
    </p:cSldViewPr>
  </p:slideViewPr>
  <p:notesViewPr>
    <p:cSldViewPr snapToGrid="0">
      <p:cViewPr varScale="1">
        <p:scale>
          <a:sx n="100" d="100"/>
          <a:sy n="100" d="100"/>
        </p:scale>
        <p:origin x="0" y="0"/>
      </p:cViewPr>
      <p:guideLst>
        <p:guide pos="2130" orient="horz"/>
        <p:guide pos="3133"/>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Tahoma-regular.fntdata"/><Relationship Id="rId43" Type="http://schemas.openxmlformats.org/officeDocument/2006/relationships/slide" Target="slides/slide37.xml"/><Relationship Id="rId46" Type="http://schemas.openxmlformats.org/officeDocument/2006/relationships/font" Target="fonts/HelveticaNeue-regular.fntdata"/><Relationship Id="rId45" Type="http://schemas.openxmlformats.org/officeDocument/2006/relationships/font" Target="fonts/Tahom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HelveticaNeue-italic.fntdata"/><Relationship Id="rId47" Type="http://schemas.openxmlformats.org/officeDocument/2006/relationships/font" Target="fonts/HelveticaNeue-bold.fntdata"/><Relationship Id="rId49" Type="http://schemas.openxmlformats.org/officeDocument/2006/relationships/font" Target="fonts/HelveticaNeue-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customschemas.google.com/relationships/presentationmetadata" Target="meta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4332288" cy="33337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1pPr>
            <a:lvl2pPr lvl="1"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2pPr>
            <a:lvl3pPr lvl="2"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3pPr>
            <a:lvl4pPr lvl="3"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4pPr>
            <a:lvl5pPr lvl="4"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5pPr>
            <a:lvl6pPr lvl="5"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6pPr>
            <a:lvl7pPr lvl="6"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7pPr>
            <a:lvl8pPr lvl="7"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8pPr>
            <a:lvl9pPr lvl="8"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9pPr>
          </a:lstStyle>
          <a:p/>
        </p:txBody>
      </p:sp>
      <p:sp>
        <p:nvSpPr>
          <p:cNvPr id="4" name="Google Shape;4;n"/>
          <p:cNvSpPr txBox="1"/>
          <p:nvPr>
            <p:ph idx="10" type="dt"/>
          </p:nvPr>
        </p:nvSpPr>
        <p:spPr>
          <a:xfrm>
            <a:off x="5635625" y="0"/>
            <a:ext cx="4333875" cy="33337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1pPr>
            <a:lvl2pPr lvl="1"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2pPr>
            <a:lvl3pPr lvl="2"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3pPr>
            <a:lvl4pPr lvl="3"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4pPr>
            <a:lvl5pPr lvl="4"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5pPr>
            <a:lvl6pPr lvl="5"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6pPr>
            <a:lvl7pPr lvl="6"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7pPr>
            <a:lvl8pPr lvl="7"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8pPr>
            <a:lvl9pPr lvl="8"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9pPr>
          </a:lstStyle>
          <a:p/>
        </p:txBody>
      </p:sp>
      <p:sp>
        <p:nvSpPr>
          <p:cNvPr id="5" name="Google Shape;5;n"/>
          <p:cNvSpPr/>
          <p:nvPr>
            <p:ph idx="3"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1300163" y="3221038"/>
            <a:ext cx="7369175" cy="3051175"/>
          </a:xfrm>
          <a:prstGeom prst="rect">
            <a:avLst/>
          </a:prstGeom>
          <a:noFill/>
          <a:ln>
            <a:noFill/>
          </a:ln>
        </p:spPr>
        <p:txBody>
          <a:bodyPr anchorCtr="0" anchor="ctr" bIns="45700" lIns="91425" spcFirstLastPara="1" rIns="91425" wrap="square" tIns="45700">
            <a:noAutofit/>
          </a:bodyPr>
          <a:lstStyle>
            <a:lvl1pPr indent="-228600" lvl="0" marL="457200" marR="0" rtl="0" algn="l">
              <a:spcBef>
                <a:spcPts val="300"/>
              </a:spcBef>
              <a:spcAft>
                <a:spcPts val="0"/>
              </a:spcAft>
              <a:buSzPts val="1400"/>
              <a:buNone/>
              <a:defRPr b="0" i="0" sz="1000" u="none" cap="none" strike="noStrike">
                <a:solidFill>
                  <a:srgbClr val="E36C0A"/>
                </a:solidFill>
                <a:latin typeface="Times New Roman"/>
                <a:ea typeface="Times New Roman"/>
                <a:cs typeface="Times New Roman"/>
                <a:sym typeface="Times New Roman"/>
              </a:defRPr>
            </a:lvl1pPr>
            <a:lvl2pPr indent="-228600" lvl="1" marL="9144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2pPr>
            <a:lvl3pPr indent="-228600" lvl="2" marL="13716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3pPr>
            <a:lvl4pPr indent="-228600" lvl="3" marL="18288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4pPr>
            <a:lvl5pPr indent="-228600" lvl="4" marL="22860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438900"/>
            <a:ext cx="4332288" cy="33337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Helvetica Neue"/>
                <a:ea typeface="Helvetica Neue"/>
                <a:cs typeface="Helvetica Neue"/>
                <a:sym typeface="Helvetica Neue"/>
              </a:defRPr>
            </a:lvl1pPr>
            <a:lvl2pPr lvl="1"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2pPr>
            <a:lvl3pPr lvl="2"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3pPr>
            <a:lvl4pPr lvl="3"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4pPr>
            <a:lvl5pPr lvl="4"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5pPr>
            <a:lvl6pPr lvl="5"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6pPr>
            <a:lvl7pPr lvl="6"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7pPr>
            <a:lvl8pPr lvl="7"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8pPr>
            <a:lvl9pPr lvl="8"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9pPr>
          </a:lstStyle>
          <a:p/>
        </p:txBody>
      </p:sp>
      <p:sp>
        <p:nvSpPr>
          <p:cNvPr id="8" name="Google Shape;8;n"/>
          <p:cNvSpPr txBox="1"/>
          <p:nvPr>
            <p:ph idx="12" type="sldNum"/>
          </p:nvPr>
        </p:nvSpPr>
        <p:spPr>
          <a:xfrm>
            <a:off x="5635625" y="6438900"/>
            <a:ext cx="4333875" cy="33337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Helvetica Neue"/>
                <a:ea typeface="Helvetica Neue"/>
                <a:cs typeface="Helvetica Neue"/>
                <a:sym typeface="Helvetica Neue"/>
              </a:rPr>
              <a:t>‹#›</a:t>
            </a:fld>
            <a:endParaRPr b="0" i="0" sz="1200" u="none" cap="none" strike="noStrike">
              <a:solidFill>
                <a:schemeClr val="dk1"/>
              </a:solidFill>
              <a:latin typeface="Helvetica Neue"/>
              <a:ea typeface="Helvetica Neue"/>
              <a:cs typeface="Helvetica Neue"/>
              <a:sym typeface="Helvetica Neue"/>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 name="Shape 23"/>
        <p:cNvGrpSpPr/>
        <p:nvPr/>
      </p:nvGrpSpPr>
      <p:grpSpPr>
        <a:xfrm>
          <a:off x="0" y="0"/>
          <a:ext cx="0" cy="0"/>
          <a:chOff x="0" y="0"/>
          <a:chExt cx="0" cy="0"/>
        </a:xfrm>
      </p:grpSpPr>
      <p:sp>
        <p:nvSpPr>
          <p:cNvPr id="24" name="Google Shape;24;p1: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 name="Google Shape;25;p1:notes"/>
          <p:cNvSpPr txBox="1"/>
          <p:nvPr>
            <p:ph idx="1" type="body"/>
          </p:nvPr>
        </p:nvSpPr>
        <p:spPr>
          <a:xfrm>
            <a:off x="1300163" y="3221038"/>
            <a:ext cx="7369175" cy="305117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10: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89" name="Google Shape;89;p10: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11: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96" name="Google Shape;96;p11: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ae200bc795_0_115: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02" name="Google Shape;102;g3ae200bc795_0_115: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ae19154eb3_0_0: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08" name="Google Shape;108;g3ae19154eb3_0_0: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2: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15" name="Google Shape;115;p12: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3: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21" name="Google Shape;121;p13: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4: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28" name="Google Shape;128;p14: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5: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34" name="Google Shape;134;p15: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6: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40" name="Google Shape;140;p16: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ae19154eb3_0_11: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46" name="Google Shape;146;g3ae19154eb3_0_11: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 name="Shape 35"/>
        <p:cNvGrpSpPr/>
        <p:nvPr/>
      </p:nvGrpSpPr>
      <p:grpSpPr>
        <a:xfrm>
          <a:off x="0" y="0"/>
          <a:ext cx="0" cy="0"/>
          <a:chOff x="0" y="0"/>
          <a:chExt cx="0" cy="0"/>
        </a:xfrm>
      </p:grpSpPr>
      <p:sp>
        <p:nvSpPr>
          <p:cNvPr id="36" name="Google Shape;36;p2: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7" name="Google Shape;37;p2:notes"/>
          <p:cNvSpPr txBox="1"/>
          <p:nvPr>
            <p:ph idx="1" type="body"/>
          </p:nvPr>
        </p:nvSpPr>
        <p:spPr>
          <a:xfrm>
            <a:off x="1300163" y="3221038"/>
            <a:ext cx="7369175" cy="305117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8" name="Google Shape;38;p2:notes"/>
          <p:cNvSpPr txBox="1"/>
          <p:nvPr>
            <p:ph idx="12" type="sldNum"/>
          </p:nvPr>
        </p:nvSpPr>
        <p:spPr>
          <a:xfrm>
            <a:off x="5635625" y="6438900"/>
            <a:ext cx="4333875" cy="333375"/>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ae19154eb3_0_6: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52" name="Google Shape;152;g3ae19154eb3_0_6: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ae200bc795_0_31: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58" name="Google Shape;158;g3ae200bc795_0_31: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ae200bc795_0_36: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64" name="Google Shape;164;g3ae200bc795_0_36: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8: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71" name="Google Shape;171;p18: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ae19154eb3_0_21: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79" name="Google Shape;179;g3ae19154eb3_0_21: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ae19154eb3_0_16: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87" name="Google Shape;187;g3ae19154eb3_0_16: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ae200bc795_0_82: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194" name="Google Shape;194;g3ae200bc795_0_82: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ae200bc795_0_94: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01" name="Google Shape;201;g3ae200bc795_0_94: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9: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08" name="Google Shape;208;p19: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22: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14" name="Google Shape;214;p22: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3: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44" name="Google Shape;44;p3: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23: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21" name="Google Shape;221;p23: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ae19154eb3_0_26: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28" name="Google Shape;228;g3ae19154eb3_0_26: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21: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35" name="Google Shape;235;p21: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3ae19154eb3_0_32:notes"/>
          <p:cNvSpPr txBox="1"/>
          <p:nvPr>
            <p:ph idx="1" type="body"/>
          </p:nvPr>
        </p:nvSpPr>
        <p:spPr>
          <a:xfrm>
            <a:off x="1300163" y="3221038"/>
            <a:ext cx="7369200" cy="3051300"/>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41" name="Google Shape;241;g3ae19154eb3_0_32:notes"/>
          <p:cNvSpPr/>
          <p:nvPr>
            <p:ph idx="2" type="sldImg"/>
          </p:nvPr>
        </p:nvSpPr>
        <p:spPr>
          <a:xfrm>
            <a:off x="3230563" y="500063"/>
            <a:ext cx="3400500" cy="2551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5: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48" name="Google Shape;248;p25: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7: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54" name="Google Shape;254;p27: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26: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60" name="Google Shape;260;p26: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28: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266" name="Google Shape;266;p28: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4: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50" name="Google Shape;50;p4: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5: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56" name="Google Shape;56;p5: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6: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62" name="Google Shape;62;p6: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7: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69" name="Google Shape;69;p7: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8: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76" name="Google Shape;76;p8: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9:notes"/>
          <p:cNvSpPr txBox="1"/>
          <p:nvPr>
            <p:ph idx="1" type="body"/>
          </p:nvPr>
        </p:nvSpPr>
        <p:spPr>
          <a:xfrm>
            <a:off x="1300163" y="3221038"/>
            <a:ext cx="7369175" cy="3051175"/>
          </a:xfrm>
          <a:prstGeom prst="rect">
            <a:avLst/>
          </a:prstGeom>
        </p:spPr>
        <p:txBody>
          <a:bodyPr anchorCtr="0" anchor="ctr" bIns="45700" lIns="91425" spcFirstLastPara="1" rIns="91425" wrap="square" tIns="45700">
            <a:noAutofit/>
          </a:bodyPr>
          <a:lstStyle/>
          <a:p>
            <a:pPr indent="0" lvl="0" marL="0" rtl="0" algn="l">
              <a:spcBef>
                <a:spcPts val="300"/>
              </a:spcBef>
              <a:spcAft>
                <a:spcPts val="0"/>
              </a:spcAft>
              <a:buNone/>
            </a:pPr>
            <a:r>
              <a:t/>
            </a:r>
            <a:endParaRPr/>
          </a:p>
        </p:txBody>
      </p:sp>
      <p:sp>
        <p:nvSpPr>
          <p:cNvPr id="82" name="Google Shape;82;p9:notes"/>
          <p:cNvSpPr/>
          <p:nvPr>
            <p:ph idx="2" type="sldImg"/>
          </p:nvPr>
        </p:nvSpPr>
        <p:spPr>
          <a:xfrm>
            <a:off x="3230563" y="500063"/>
            <a:ext cx="3400425" cy="2551112"/>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7" name="Shape 17"/>
        <p:cNvGrpSpPr/>
        <p:nvPr/>
      </p:nvGrpSpPr>
      <p:grpSpPr>
        <a:xfrm>
          <a:off x="0" y="0"/>
          <a:ext cx="0" cy="0"/>
          <a:chOff x="0" y="0"/>
          <a:chExt cx="0" cy="0"/>
        </a:xfrm>
      </p:grpSpPr>
      <p:sp>
        <p:nvSpPr>
          <p:cNvPr id="18" name="Google Shape;18;p30"/>
          <p:cNvSpPr txBox="1"/>
          <p:nvPr>
            <p:ph type="ctrTitle"/>
          </p:nvPr>
        </p:nvSpPr>
        <p:spPr>
          <a:xfrm>
            <a:off x="755373" y="685800"/>
            <a:ext cx="7901609" cy="1615966"/>
          </a:xfrm>
          <a:prstGeom prst="rect">
            <a:avLst/>
          </a:prstGeom>
          <a:solidFill>
            <a:srgbClr val="D2691E"/>
          </a:solidFill>
          <a:ln cap="flat" cmpd="sng" w="9525">
            <a:solidFill>
              <a:srgbClr val="D2691E"/>
            </a:solidFill>
            <a:prstDash val="solid"/>
            <a:round/>
            <a:headEnd len="sm" w="sm" type="none"/>
            <a:tailEnd len="sm" w="sm" type="none"/>
          </a:ln>
        </p:spPr>
        <p:txBody>
          <a:bodyPr anchorCtr="0" anchor="ctr" bIns="45700" lIns="91425" spcFirstLastPara="1" rIns="91425" wrap="square" tIns="45700">
            <a:noAutofit/>
          </a:bodyPr>
          <a:lstStyle>
            <a:lvl1pPr lvl="0" algn="ctr">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9" name="Shape 19"/>
        <p:cNvGrpSpPr/>
        <p:nvPr/>
      </p:nvGrpSpPr>
      <p:grpSpPr>
        <a:xfrm>
          <a:off x="0" y="0"/>
          <a:ext cx="0" cy="0"/>
          <a:chOff x="0" y="0"/>
          <a:chExt cx="0" cy="0"/>
        </a:xfrm>
      </p:grpSpPr>
      <p:sp>
        <p:nvSpPr>
          <p:cNvPr id="20" name="Google Shape;20;p31"/>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1" name="Google Shape;21;p31"/>
          <p:cNvSpPr txBox="1"/>
          <p:nvPr>
            <p:ph idx="1" type="body"/>
          </p:nvPr>
        </p:nvSpPr>
        <p:spPr>
          <a:xfrm>
            <a:off x="86197" y="782321"/>
            <a:ext cx="8953500" cy="5976288"/>
          </a:xfrm>
          <a:prstGeom prst="rect">
            <a:avLst/>
          </a:prstGeom>
          <a:noFill/>
          <a:ln>
            <a:noFill/>
          </a:ln>
        </p:spPr>
        <p:txBody>
          <a:bodyPr anchorCtr="0" anchor="t" bIns="45700" lIns="91425" spcFirstLastPara="1" rIns="91425" wrap="square" tIns="45700">
            <a:noAutofit/>
          </a:bodyPr>
          <a:lstStyle>
            <a:lvl1pPr indent="-371475" lvl="0" marL="457200" algn="just">
              <a:lnSpc>
                <a:spcPct val="150000"/>
              </a:lnSpc>
              <a:spcBef>
                <a:spcPts val="630"/>
              </a:spcBef>
              <a:spcAft>
                <a:spcPts val="0"/>
              </a:spcAft>
              <a:buSzPts val="2250"/>
              <a:buChar char="•"/>
              <a:defRPr sz="1800">
                <a:latin typeface="Helvetica Neue"/>
                <a:ea typeface="Helvetica Neue"/>
                <a:cs typeface="Helvetica Neue"/>
                <a:sym typeface="Helvetica Neue"/>
              </a:defRPr>
            </a:lvl1pPr>
            <a:lvl2pPr indent="-330200" lvl="1" marL="914400" algn="just">
              <a:lnSpc>
                <a:spcPct val="150000"/>
              </a:lnSpc>
              <a:spcBef>
                <a:spcPts val="560"/>
              </a:spcBef>
              <a:spcAft>
                <a:spcPts val="0"/>
              </a:spcAft>
              <a:buSzPts val="1600"/>
              <a:buChar char="o"/>
              <a:defRPr sz="1600">
                <a:latin typeface="Helvetica Neue"/>
                <a:ea typeface="Helvetica Neue"/>
                <a:cs typeface="Helvetica Neue"/>
                <a:sym typeface="Helvetica Neue"/>
              </a:defRPr>
            </a:lvl2pPr>
            <a:lvl3pPr indent="-304800" lvl="2" marL="1371600" algn="just">
              <a:lnSpc>
                <a:spcPct val="150000"/>
              </a:lnSpc>
              <a:spcBef>
                <a:spcPts val="560"/>
              </a:spcBef>
              <a:spcAft>
                <a:spcPts val="0"/>
              </a:spcAft>
              <a:buSzPts val="1200"/>
              <a:buChar char="4"/>
              <a:defRPr sz="1600">
                <a:latin typeface="Helvetica Neue"/>
                <a:ea typeface="Helvetica Neue"/>
                <a:cs typeface="Helvetica Neue"/>
                <a:sym typeface="Helvetica Neue"/>
              </a:defRPr>
            </a:lvl3pPr>
            <a:lvl4pPr indent="-304800" lvl="3" marL="1828800" algn="just">
              <a:lnSpc>
                <a:spcPct val="150000"/>
              </a:lnSpc>
              <a:spcBef>
                <a:spcPts val="560"/>
              </a:spcBef>
              <a:spcAft>
                <a:spcPts val="0"/>
              </a:spcAft>
              <a:buSzPts val="1200"/>
              <a:buFont typeface="Helvetica Neue"/>
              <a:buChar char="–"/>
              <a:defRPr sz="1600">
                <a:latin typeface="Helvetica Neue"/>
                <a:ea typeface="Helvetica Neue"/>
                <a:cs typeface="Helvetica Neue"/>
                <a:sym typeface="Helvetica Neue"/>
              </a:defRPr>
            </a:lvl4pPr>
            <a:lvl5pPr indent="-304800" lvl="4" marL="2286000" algn="just">
              <a:lnSpc>
                <a:spcPct val="150000"/>
              </a:lnSpc>
              <a:spcBef>
                <a:spcPts val="560"/>
              </a:spcBef>
              <a:spcAft>
                <a:spcPts val="0"/>
              </a:spcAft>
              <a:buSzPts val="1200"/>
              <a:buFont typeface="Helvetica Neue"/>
              <a:buChar char="»"/>
              <a:defRPr sz="1600">
                <a:latin typeface="Helvetica Neue"/>
                <a:ea typeface="Helvetica Neue"/>
                <a:cs typeface="Helvetica Neue"/>
                <a:sym typeface="Helvetica Neue"/>
              </a:defRPr>
            </a:lvl5pPr>
            <a:lvl6pPr indent="-314325" lvl="5" marL="2743200" algn="l">
              <a:spcBef>
                <a:spcPts val="630"/>
              </a:spcBef>
              <a:spcAft>
                <a:spcPts val="0"/>
              </a:spcAft>
              <a:buSzPts val="1350"/>
              <a:buChar char="»"/>
              <a:defRPr/>
            </a:lvl6pPr>
            <a:lvl7pPr indent="-314325" lvl="6" marL="3200400" algn="l">
              <a:spcBef>
                <a:spcPts val="630"/>
              </a:spcBef>
              <a:spcAft>
                <a:spcPts val="0"/>
              </a:spcAft>
              <a:buSzPts val="1350"/>
              <a:buChar char="»"/>
              <a:defRPr/>
            </a:lvl7pPr>
            <a:lvl8pPr indent="-314325" lvl="7" marL="3657600" algn="l">
              <a:spcBef>
                <a:spcPts val="630"/>
              </a:spcBef>
              <a:spcAft>
                <a:spcPts val="0"/>
              </a:spcAft>
              <a:buSzPts val="1350"/>
              <a:buChar char="»"/>
              <a:defRPr/>
            </a:lvl8pPr>
            <a:lvl9pPr indent="-314325" lvl="8" marL="4114800" algn="l">
              <a:spcBef>
                <a:spcPts val="630"/>
              </a:spcBef>
              <a:spcAft>
                <a:spcPts val="0"/>
              </a:spcAft>
              <a:buSzPts val="1350"/>
              <a:buChar char="»"/>
              <a:defRPr/>
            </a:lvl9pPr>
          </a:lstStyle>
          <a:p/>
        </p:txBody>
      </p:sp>
      <p:cxnSp>
        <p:nvCxnSpPr>
          <p:cNvPr id="22" name="Google Shape;22;p31"/>
          <p:cNvCxnSpPr/>
          <p:nvPr/>
        </p:nvCxnSpPr>
        <p:spPr>
          <a:xfrm>
            <a:off x="579120" y="6658235"/>
            <a:ext cx="7934960" cy="0"/>
          </a:xfrm>
          <a:prstGeom prst="straightConnector1">
            <a:avLst/>
          </a:prstGeom>
          <a:solidFill>
            <a:schemeClr val="accent1"/>
          </a:solidFill>
          <a:ln cap="flat" cmpd="sng" w="9525">
            <a:solidFill>
              <a:srgbClr val="005493"/>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9"/>
          <p:cNvSpPr txBox="1"/>
          <p:nvPr>
            <p:ph type="title"/>
          </p:nvPr>
        </p:nvSpPr>
        <p:spPr>
          <a:xfrm>
            <a:off x="30480" y="27846"/>
            <a:ext cx="8328751"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lvl1pPr lvl="0" marR="0" rtl="0" algn="l">
              <a:spcBef>
                <a:spcPts val="0"/>
              </a:spcBef>
              <a:spcAft>
                <a:spcPts val="0"/>
              </a:spcAft>
              <a:buSzPts val="1400"/>
              <a:buNone/>
              <a:defRPr b="1" i="0" sz="2400" u="none" cap="none" strike="noStrike">
                <a:solidFill>
                  <a:schemeClr val="lt1"/>
                </a:solidFill>
                <a:latin typeface="Helvetica Neue"/>
                <a:ea typeface="Helvetica Neue"/>
                <a:cs typeface="Helvetica Neue"/>
                <a:sym typeface="Helvetica Neue"/>
              </a:defRPr>
            </a:lvl1pPr>
            <a:lvl2pPr lvl="1" marR="0" rtl="0" algn="l">
              <a:spcBef>
                <a:spcPts val="0"/>
              </a:spcBef>
              <a:spcAft>
                <a:spcPts val="0"/>
              </a:spcAft>
              <a:buSzPts val="1400"/>
              <a:buNone/>
              <a:defRPr b="0" i="0" sz="2400" u="none" cap="none" strike="noStrike">
                <a:solidFill>
                  <a:schemeClr val="lt1"/>
                </a:solidFill>
                <a:latin typeface="Helvetica Neue"/>
                <a:ea typeface="Helvetica Neue"/>
                <a:cs typeface="Helvetica Neue"/>
                <a:sym typeface="Helvetica Neue"/>
              </a:defRPr>
            </a:lvl2pPr>
            <a:lvl3pPr lvl="2" marR="0" rtl="0" algn="l">
              <a:spcBef>
                <a:spcPts val="0"/>
              </a:spcBef>
              <a:spcAft>
                <a:spcPts val="0"/>
              </a:spcAft>
              <a:buSzPts val="1400"/>
              <a:buNone/>
              <a:defRPr b="0" i="0" sz="2400" u="none" cap="none" strike="noStrike">
                <a:solidFill>
                  <a:schemeClr val="lt1"/>
                </a:solidFill>
                <a:latin typeface="Helvetica Neue"/>
                <a:ea typeface="Helvetica Neue"/>
                <a:cs typeface="Helvetica Neue"/>
                <a:sym typeface="Helvetica Neue"/>
              </a:defRPr>
            </a:lvl3pPr>
            <a:lvl4pPr lvl="3" marR="0" rtl="0" algn="l">
              <a:spcBef>
                <a:spcPts val="0"/>
              </a:spcBef>
              <a:spcAft>
                <a:spcPts val="0"/>
              </a:spcAft>
              <a:buSzPts val="1400"/>
              <a:buNone/>
              <a:defRPr b="0" i="0" sz="2400" u="none" cap="none" strike="noStrike">
                <a:solidFill>
                  <a:schemeClr val="lt1"/>
                </a:solidFill>
                <a:latin typeface="Helvetica Neue"/>
                <a:ea typeface="Helvetica Neue"/>
                <a:cs typeface="Helvetica Neue"/>
                <a:sym typeface="Helvetica Neue"/>
              </a:defRPr>
            </a:lvl4pPr>
            <a:lvl5pPr lvl="4" marR="0" rtl="0" algn="l">
              <a:spcBef>
                <a:spcPts val="0"/>
              </a:spcBef>
              <a:spcAft>
                <a:spcPts val="0"/>
              </a:spcAft>
              <a:buSzPts val="1400"/>
              <a:buNone/>
              <a:defRPr b="0" i="0" sz="2400" u="none" cap="none" strike="noStrike">
                <a:solidFill>
                  <a:schemeClr val="lt1"/>
                </a:solidFill>
                <a:latin typeface="Helvetica Neue"/>
                <a:ea typeface="Helvetica Neue"/>
                <a:cs typeface="Helvetica Neue"/>
                <a:sym typeface="Helvetica Neue"/>
              </a:defRPr>
            </a:lvl5pPr>
            <a:lvl6pPr lvl="5" marR="0" rtl="0" algn="ctr">
              <a:spcBef>
                <a:spcPts val="0"/>
              </a:spcBef>
              <a:spcAft>
                <a:spcPts val="0"/>
              </a:spcAft>
              <a:buSzPts val="1400"/>
              <a:buNone/>
              <a:defRPr b="1" i="0" sz="3200" u="none" cap="none" strike="noStrike">
                <a:solidFill>
                  <a:srgbClr val="006699"/>
                </a:solidFill>
                <a:latin typeface="Arial"/>
                <a:ea typeface="Arial"/>
                <a:cs typeface="Arial"/>
                <a:sym typeface="Arial"/>
              </a:defRPr>
            </a:lvl6pPr>
            <a:lvl7pPr lvl="6" marR="0" rtl="0" algn="ctr">
              <a:spcBef>
                <a:spcPts val="0"/>
              </a:spcBef>
              <a:spcAft>
                <a:spcPts val="0"/>
              </a:spcAft>
              <a:buSzPts val="1400"/>
              <a:buNone/>
              <a:defRPr b="1" i="0" sz="3200" u="none" cap="none" strike="noStrike">
                <a:solidFill>
                  <a:srgbClr val="006699"/>
                </a:solidFill>
                <a:latin typeface="Arial"/>
                <a:ea typeface="Arial"/>
                <a:cs typeface="Arial"/>
                <a:sym typeface="Arial"/>
              </a:defRPr>
            </a:lvl7pPr>
            <a:lvl8pPr lvl="7" marR="0" rtl="0" algn="ctr">
              <a:spcBef>
                <a:spcPts val="0"/>
              </a:spcBef>
              <a:spcAft>
                <a:spcPts val="0"/>
              </a:spcAft>
              <a:buSzPts val="1400"/>
              <a:buNone/>
              <a:defRPr b="1" i="0" sz="3200" u="none" cap="none" strike="noStrike">
                <a:solidFill>
                  <a:srgbClr val="006699"/>
                </a:solidFill>
                <a:latin typeface="Arial"/>
                <a:ea typeface="Arial"/>
                <a:cs typeface="Arial"/>
                <a:sym typeface="Arial"/>
              </a:defRPr>
            </a:lvl8pPr>
            <a:lvl9pPr lvl="8" marR="0" rtl="0" algn="ctr">
              <a:spcBef>
                <a:spcPts val="0"/>
              </a:spcBef>
              <a:spcAft>
                <a:spcPts val="0"/>
              </a:spcAft>
              <a:buSzPts val="1400"/>
              <a:buNone/>
              <a:defRPr b="1" i="0" sz="3200" u="none" cap="none" strike="noStrike">
                <a:solidFill>
                  <a:srgbClr val="006699"/>
                </a:solidFill>
                <a:latin typeface="Arial"/>
                <a:ea typeface="Arial"/>
                <a:cs typeface="Arial"/>
                <a:sym typeface="Arial"/>
              </a:defRPr>
            </a:lvl9pPr>
          </a:lstStyle>
          <a:p/>
        </p:txBody>
      </p:sp>
      <p:sp>
        <p:nvSpPr>
          <p:cNvPr id="11" name="Google Shape;11;p29"/>
          <p:cNvSpPr txBox="1"/>
          <p:nvPr>
            <p:ph idx="1" type="body"/>
          </p:nvPr>
        </p:nvSpPr>
        <p:spPr>
          <a:xfrm>
            <a:off x="86197" y="782321"/>
            <a:ext cx="8953500" cy="5831590"/>
          </a:xfrm>
          <a:prstGeom prst="rect">
            <a:avLst/>
          </a:prstGeom>
          <a:noFill/>
          <a:ln>
            <a:noFill/>
          </a:ln>
        </p:spPr>
        <p:txBody>
          <a:bodyPr anchorCtr="0" anchor="t" bIns="45700" lIns="91425" spcFirstLastPara="1" rIns="91425" wrap="square" tIns="45700">
            <a:noAutofit/>
          </a:bodyPr>
          <a:lstStyle>
            <a:lvl1pPr indent="-371475" lvl="0" marL="457200" marR="0" rtl="0" algn="just">
              <a:lnSpc>
                <a:spcPct val="150000"/>
              </a:lnSpc>
              <a:spcBef>
                <a:spcPts val="630"/>
              </a:spcBef>
              <a:spcAft>
                <a:spcPts val="0"/>
              </a:spcAft>
              <a:buClr>
                <a:schemeClr val="dk1"/>
              </a:buClr>
              <a:buSzPts val="2250"/>
              <a:buFont typeface="Arial"/>
              <a:buChar char="•"/>
              <a:defRPr b="0" i="0" sz="1800" u="none" cap="none" strike="noStrike">
                <a:solidFill>
                  <a:schemeClr val="dk1"/>
                </a:solidFill>
                <a:latin typeface="Helvetica Neue"/>
                <a:ea typeface="Helvetica Neue"/>
                <a:cs typeface="Helvetica Neue"/>
                <a:sym typeface="Helvetica Neue"/>
              </a:defRPr>
            </a:lvl1pPr>
            <a:lvl2pPr indent="-330200" lvl="1" marL="914400" marR="0" rtl="0" algn="just">
              <a:lnSpc>
                <a:spcPct val="150000"/>
              </a:lnSpc>
              <a:spcBef>
                <a:spcPts val="560"/>
              </a:spcBef>
              <a:spcAft>
                <a:spcPts val="0"/>
              </a:spcAft>
              <a:buClr>
                <a:schemeClr val="dk1"/>
              </a:buClr>
              <a:buSzPts val="1600"/>
              <a:buFont typeface="Courier New"/>
              <a:buChar char="o"/>
              <a:defRPr b="0" i="0" sz="1600" u="none" cap="none" strike="noStrike">
                <a:solidFill>
                  <a:schemeClr val="dk1"/>
                </a:solidFill>
                <a:latin typeface="Helvetica Neue"/>
                <a:ea typeface="Helvetica Neue"/>
                <a:cs typeface="Helvetica Neue"/>
                <a:sym typeface="Helvetica Neue"/>
              </a:defRPr>
            </a:lvl2pPr>
            <a:lvl3pPr indent="-304800" lvl="2" marL="1371600" marR="0" rtl="0" algn="just">
              <a:lnSpc>
                <a:spcPct val="150000"/>
              </a:lnSpc>
              <a:spcBef>
                <a:spcPts val="560"/>
              </a:spcBef>
              <a:spcAft>
                <a:spcPts val="0"/>
              </a:spcAft>
              <a:buClr>
                <a:srgbClr val="009900"/>
              </a:buClr>
              <a:buSzPts val="1200"/>
              <a:buFont typeface="Arimo"/>
              <a:buChar char="4"/>
              <a:defRPr b="0" i="0" sz="1600" u="none" cap="none" strike="noStrike">
                <a:solidFill>
                  <a:schemeClr val="dk1"/>
                </a:solidFill>
                <a:latin typeface="Helvetica Neue"/>
                <a:ea typeface="Helvetica Neue"/>
                <a:cs typeface="Helvetica Neue"/>
                <a:sym typeface="Helvetica Neue"/>
              </a:defRPr>
            </a:lvl3pPr>
            <a:lvl4pPr indent="-304800" lvl="3" marL="1828800" marR="0" rtl="0" algn="just">
              <a:lnSpc>
                <a:spcPct val="150000"/>
              </a:lnSpc>
              <a:spcBef>
                <a:spcPts val="560"/>
              </a:spcBef>
              <a:spcAft>
                <a:spcPts val="0"/>
              </a:spcAft>
              <a:buClr>
                <a:schemeClr val="hlink"/>
              </a:buClr>
              <a:buSzPts val="1200"/>
              <a:buFont typeface="Helvetica Neue"/>
              <a:buChar char="–"/>
              <a:defRPr b="0" i="0" sz="1600" u="none" cap="none" strike="noStrike">
                <a:solidFill>
                  <a:schemeClr val="dk1"/>
                </a:solidFill>
                <a:latin typeface="Helvetica Neue"/>
                <a:ea typeface="Helvetica Neue"/>
                <a:cs typeface="Helvetica Neue"/>
                <a:sym typeface="Helvetica Neue"/>
              </a:defRPr>
            </a:lvl4pPr>
            <a:lvl5pPr indent="-304800" lvl="4" marL="2286000" marR="0" rtl="0" algn="just">
              <a:lnSpc>
                <a:spcPct val="150000"/>
              </a:lnSpc>
              <a:spcBef>
                <a:spcPts val="560"/>
              </a:spcBef>
              <a:spcAft>
                <a:spcPts val="0"/>
              </a:spcAft>
              <a:buClr>
                <a:srgbClr val="FF0066"/>
              </a:buClr>
              <a:buSzPts val="1200"/>
              <a:buFont typeface="Helvetica Neue"/>
              <a:buChar char="»"/>
              <a:defRPr b="0" i="0" sz="1600" u="none" cap="none" strike="noStrike">
                <a:solidFill>
                  <a:schemeClr val="dk1"/>
                </a:solidFill>
                <a:latin typeface="Helvetica Neue"/>
                <a:ea typeface="Helvetica Neue"/>
                <a:cs typeface="Helvetica Neue"/>
                <a:sym typeface="Helvetica Neue"/>
              </a:defRPr>
            </a:lvl5pPr>
            <a:lvl6pPr indent="-314325" lvl="5" marL="2743200" marR="0" rtl="0" algn="l">
              <a:spcBef>
                <a:spcPts val="630"/>
              </a:spcBef>
              <a:spcAft>
                <a:spcPts val="0"/>
              </a:spcAft>
              <a:buClr>
                <a:srgbClr val="FF0066"/>
              </a:buClr>
              <a:buSzPts val="1350"/>
              <a:buFont typeface="Helvetica Neue"/>
              <a:buChar char="»"/>
              <a:defRPr b="0" i="0" sz="1800" u="none" cap="none" strike="noStrike">
                <a:solidFill>
                  <a:schemeClr val="dk1"/>
                </a:solidFill>
                <a:latin typeface="Helvetica Neue"/>
                <a:ea typeface="Helvetica Neue"/>
                <a:cs typeface="Helvetica Neue"/>
                <a:sym typeface="Helvetica Neue"/>
              </a:defRPr>
            </a:lvl6pPr>
            <a:lvl7pPr indent="-314325" lvl="6" marL="3200400" marR="0" rtl="0" algn="l">
              <a:spcBef>
                <a:spcPts val="630"/>
              </a:spcBef>
              <a:spcAft>
                <a:spcPts val="0"/>
              </a:spcAft>
              <a:buClr>
                <a:srgbClr val="FF0066"/>
              </a:buClr>
              <a:buSzPts val="1350"/>
              <a:buFont typeface="Helvetica Neue"/>
              <a:buChar char="»"/>
              <a:defRPr b="0" i="0" sz="1800" u="none" cap="none" strike="noStrike">
                <a:solidFill>
                  <a:schemeClr val="dk1"/>
                </a:solidFill>
                <a:latin typeface="Helvetica Neue"/>
                <a:ea typeface="Helvetica Neue"/>
                <a:cs typeface="Helvetica Neue"/>
                <a:sym typeface="Helvetica Neue"/>
              </a:defRPr>
            </a:lvl7pPr>
            <a:lvl8pPr indent="-314325" lvl="7" marL="3657600" marR="0" rtl="0" algn="l">
              <a:spcBef>
                <a:spcPts val="630"/>
              </a:spcBef>
              <a:spcAft>
                <a:spcPts val="0"/>
              </a:spcAft>
              <a:buClr>
                <a:srgbClr val="FF0066"/>
              </a:buClr>
              <a:buSzPts val="1350"/>
              <a:buFont typeface="Helvetica Neue"/>
              <a:buChar char="»"/>
              <a:defRPr b="0" i="0" sz="1800" u="none" cap="none" strike="noStrike">
                <a:solidFill>
                  <a:schemeClr val="dk1"/>
                </a:solidFill>
                <a:latin typeface="Helvetica Neue"/>
                <a:ea typeface="Helvetica Neue"/>
                <a:cs typeface="Helvetica Neue"/>
                <a:sym typeface="Helvetica Neue"/>
              </a:defRPr>
            </a:lvl8pPr>
            <a:lvl9pPr indent="-314325" lvl="8" marL="4114800" marR="0" rtl="0" algn="l">
              <a:spcBef>
                <a:spcPts val="630"/>
              </a:spcBef>
              <a:spcAft>
                <a:spcPts val="0"/>
              </a:spcAft>
              <a:buClr>
                <a:srgbClr val="FF0066"/>
              </a:buClr>
              <a:buSzPts val="1350"/>
              <a:buFont typeface="Helvetica Neue"/>
              <a:buChar char="»"/>
              <a:defRPr b="0" i="0" sz="1800" u="none" cap="none" strike="noStrike">
                <a:solidFill>
                  <a:schemeClr val="dk1"/>
                </a:solidFill>
                <a:latin typeface="Helvetica Neue"/>
                <a:ea typeface="Helvetica Neue"/>
                <a:cs typeface="Helvetica Neue"/>
                <a:sym typeface="Helvetica Neue"/>
              </a:defRPr>
            </a:lvl9pPr>
          </a:lstStyle>
          <a:p/>
        </p:txBody>
      </p:sp>
      <p:sp>
        <p:nvSpPr>
          <p:cNvPr id="12" name="Google Shape;12;p29"/>
          <p:cNvSpPr txBox="1"/>
          <p:nvPr/>
        </p:nvSpPr>
        <p:spPr>
          <a:xfrm>
            <a:off x="4259263" y="6126163"/>
            <a:ext cx="1928812" cy="24606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000" u="none" cap="none" strike="noStrike">
                <a:solidFill>
                  <a:schemeClr val="lt1"/>
                </a:solidFill>
                <a:latin typeface="Helvetica Neue"/>
                <a:ea typeface="Helvetica Neue"/>
                <a:cs typeface="Helvetica Neue"/>
                <a:sym typeface="Helvetica Neue"/>
              </a:rPr>
              <a:t>Monday, September 8, 2025</a:t>
            </a:r>
            <a:endParaRPr b="1" i="0" sz="1000" u="none" cap="none" strike="noStrike">
              <a:solidFill>
                <a:schemeClr val="lt1"/>
              </a:solidFill>
              <a:latin typeface="Helvetica Neue"/>
              <a:ea typeface="Helvetica Neue"/>
              <a:cs typeface="Helvetica Neue"/>
              <a:sym typeface="Helvetica Neue"/>
            </a:endParaRPr>
          </a:p>
        </p:txBody>
      </p:sp>
      <p:pic>
        <p:nvPicPr>
          <p:cNvPr descr="JUIT Office Photos | Glassdoor" id="13" name="Google Shape;13;p29"/>
          <p:cNvPicPr preferRelativeResize="0"/>
          <p:nvPr/>
        </p:nvPicPr>
        <p:blipFill rotWithShape="1">
          <a:blip r:embed="rId1">
            <a:alphaModFix/>
          </a:blip>
          <a:srcRect b="0" l="0" r="0" t="0"/>
          <a:stretch/>
        </p:blipFill>
        <p:spPr>
          <a:xfrm>
            <a:off x="8349072" y="42901"/>
            <a:ext cx="815248" cy="679009"/>
          </a:xfrm>
          <a:prstGeom prst="rect">
            <a:avLst/>
          </a:prstGeom>
          <a:noFill/>
          <a:ln>
            <a:noFill/>
          </a:ln>
        </p:spPr>
      </p:pic>
      <p:sp>
        <p:nvSpPr>
          <p:cNvPr id="14" name="Google Shape;14;p29"/>
          <p:cNvSpPr txBox="1"/>
          <p:nvPr/>
        </p:nvSpPr>
        <p:spPr>
          <a:xfrm>
            <a:off x="123673" y="6687228"/>
            <a:ext cx="8694256" cy="195391"/>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rPr b="0" i="0" lang="en-US" sz="950" u="none" cap="none" strike="noStrike">
                <a:solidFill>
                  <a:srgbClr val="002060"/>
                </a:solidFill>
                <a:latin typeface="Palatino"/>
                <a:ea typeface="Palatino"/>
                <a:cs typeface="Palatino"/>
                <a:sym typeface="Palatino"/>
              </a:rPr>
              <a:t>       </a:t>
            </a:r>
            <a:r>
              <a:rPr b="0" i="0" lang="en-US" sz="900" u="none" cap="none" strike="noStrike">
                <a:solidFill>
                  <a:srgbClr val="002060"/>
                </a:solidFill>
                <a:latin typeface="Palatino"/>
                <a:ea typeface="Palatino"/>
                <a:cs typeface="Palatino"/>
                <a:sym typeface="Palatino"/>
              </a:rPr>
              <a:t>Major Project – I (18B19CI791) Mid-Term Evaluation | Department of CSE &amp; IT | AY 2025-26. </a:t>
            </a:r>
            <a:endParaRPr/>
          </a:p>
        </p:txBody>
      </p:sp>
      <p:sp>
        <p:nvSpPr>
          <p:cNvPr id="15" name="Google Shape;15;p29"/>
          <p:cNvSpPr txBox="1"/>
          <p:nvPr/>
        </p:nvSpPr>
        <p:spPr>
          <a:xfrm>
            <a:off x="8798560" y="6613912"/>
            <a:ext cx="259243" cy="246062"/>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t/>
            </a:r>
            <a:endParaRPr b="0" i="0" sz="950" u="none" cap="none" strike="noStrike">
              <a:solidFill>
                <a:srgbClr val="002060"/>
              </a:solidFill>
              <a:latin typeface="Palatino"/>
              <a:ea typeface="Palatino"/>
              <a:cs typeface="Palatino"/>
              <a:sym typeface="Palatino"/>
            </a:endParaRPr>
          </a:p>
        </p:txBody>
      </p:sp>
      <p:sp>
        <p:nvSpPr>
          <p:cNvPr id="16" name="Google Shape;16;p29"/>
          <p:cNvSpPr txBox="1"/>
          <p:nvPr/>
        </p:nvSpPr>
        <p:spPr>
          <a:xfrm>
            <a:off x="8798560" y="6644391"/>
            <a:ext cx="365760" cy="2308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fld id="{00000000-1234-1234-1234-123412341234}" type="slidenum">
              <a:rPr b="0" i="0" lang="en-US" sz="900" u="none" cap="none" strike="noStrike">
                <a:solidFill>
                  <a:srgbClr val="005493"/>
                </a:solidFill>
                <a:latin typeface="Palatino"/>
                <a:ea typeface="Palatino"/>
                <a:cs typeface="Palatino"/>
                <a:sym typeface="Palatino"/>
              </a:rPr>
              <a:t>‹#›</a:t>
            </a:fld>
            <a:r>
              <a:rPr b="0" i="0" lang="en-US" sz="900" u="none" cap="none" strike="noStrike">
                <a:solidFill>
                  <a:srgbClr val="005493"/>
                </a:solidFill>
                <a:latin typeface="Palatino"/>
                <a:ea typeface="Palatino"/>
                <a:cs typeface="Palatino"/>
                <a:sym typeface="Palatino"/>
              </a:rPr>
              <a:t>.</a:t>
            </a:r>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3.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9.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hyperlink" Target="https://github.com/Mlakshay01/YOU2.O-MAJOR-PROJEC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hyperlink" Target="https://arxiv.org/abs/2401.10816?utm_source=chatgpt.com" TargetMode="External"/><Relationship Id="rId4" Type="http://schemas.openxmlformats.org/officeDocument/2006/relationships/hyperlink" Target="https://cardio.jmir.org/2024/1/e51916" TargetMode="External"/><Relationship Id="rId5" Type="http://schemas.openxmlformats.org/officeDocument/2006/relationships/hyperlink" Target="https://doi.org/10.1186/s12859-020-3415-9" TargetMode="External"/><Relationship Id="rId6" Type="http://schemas.openxmlformats.org/officeDocument/2006/relationships/hyperlink" Target="https://mhealth.jmir.org/2025/1/e59660" TargetMode="External"/><Relationship Id="rId7" Type="http://schemas.openxmlformats.org/officeDocument/2006/relationships/hyperlink" Target="https://doi.org/10.1038/s41746-023-00735-8"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1" Type="http://schemas.openxmlformats.org/officeDocument/2006/relationships/hyperlink" Target="https://doi.org/10.3390/nu16071073" TargetMode="External"/><Relationship Id="rId10" Type="http://schemas.openxmlformats.org/officeDocument/2006/relationships/hyperlink" Target="https://doi.org/10.3390/s23094178" TargetMode="External"/><Relationship Id="rId13" Type="http://schemas.openxmlformats.org/officeDocument/2006/relationships/hyperlink" Target="https://doi.org/10.3390/ijerph20054248" TargetMode="External"/><Relationship Id="rId12" Type="http://schemas.openxmlformats.org/officeDocument/2006/relationships/hyperlink" Target="https://doi.org/10.3390/nu16071073" TargetMode="External"/><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doi.org/10.1007/s00521-024-10197-z" TargetMode="External"/><Relationship Id="rId4" Type="http://schemas.openxmlformats.org/officeDocument/2006/relationships/hyperlink" Target="https://doi.org/10.1007/s00521-024-10197-z" TargetMode="External"/><Relationship Id="rId9" Type="http://schemas.openxmlformats.org/officeDocument/2006/relationships/hyperlink" Target="https://doi.org/10.3390/s23094178" TargetMode="External"/><Relationship Id="rId14" Type="http://schemas.openxmlformats.org/officeDocument/2006/relationships/hyperlink" Target="https://doi.org/10.3390/ijerph20054248" TargetMode="External"/><Relationship Id="rId5" Type="http://schemas.openxmlformats.org/officeDocument/2006/relationships/hyperlink" Target="https://doi.org/10.2174/1389202922666210705124359" TargetMode="External"/><Relationship Id="rId6" Type="http://schemas.openxmlformats.org/officeDocument/2006/relationships/hyperlink" Target="https://doi.org/10.2174/1389202922666210705124359" TargetMode="External"/><Relationship Id="rId7" Type="http://schemas.openxmlformats.org/officeDocument/2006/relationships/hyperlink" Target="https://doi.org/10.2147/NSS.S452799" TargetMode="External"/><Relationship Id="rId8" Type="http://schemas.openxmlformats.org/officeDocument/2006/relationships/hyperlink" Target="https://doi.org/10.2147/NSS.S452799"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 name="Shape 26"/>
        <p:cNvGrpSpPr/>
        <p:nvPr/>
      </p:nvGrpSpPr>
      <p:grpSpPr>
        <a:xfrm>
          <a:off x="0" y="0"/>
          <a:ext cx="0" cy="0"/>
          <a:chOff x="0" y="0"/>
          <a:chExt cx="0" cy="0"/>
        </a:xfrm>
      </p:grpSpPr>
      <p:sp>
        <p:nvSpPr>
          <p:cNvPr id="27" name="Google Shape;27;p1"/>
          <p:cNvSpPr txBox="1"/>
          <p:nvPr>
            <p:ph type="ctrTitle"/>
          </p:nvPr>
        </p:nvSpPr>
        <p:spPr>
          <a:xfrm>
            <a:off x="0" y="3592250"/>
            <a:ext cx="9144000" cy="678900"/>
          </a:xfrm>
          <a:prstGeom prst="rect">
            <a:avLst/>
          </a:prstGeom>
          <a:solidFill>
            <a:srgbClr val="0037A4"/>
          </a:solidFill>
          <a:ln cap="flat" cmpd="sng" w="19050">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1004570" rtl="0" algn="just">
              <a:lnSpc>
                <a:spcPct val="150000"/>
              </a:lnSpc>
              <a:spcBef>
                <a:spcPts val="1200"/>
              </a:spcBef>
              <a:spcAft>
                <a:spcPts val="0"/>
              </a:spcAft>
              <a:buClr>
                <a:schemeClr val="dk1"/>
              </a:buClr>
              <a:buSzPts val="1100"/>
              <a:buFont typeface="Arial"/>
              <a:buNone/>
            </a:pPr>
            <a:r>
              <a:rPr lang="en-US" sz="2950">
                <a:latin typeface="Times New Roman"/>
                <a:ea typeface="Times New Roman"/>
                <a:cs typeface="Times New Roman"/>
                <a:sym typeface="Times New Roman"/>
              </a:rPr>
              <a:t>You2.0 – Beyond Tracking, Into Becoming.</a:t>
            </a:r>
            <a:endParaRPr sz="2950">
              <a:latin typeface="Times New Roman"/>
              <a:ea typeface="Times New Roman"/>
              <a:cs typeface="Times New Roman"/>
              <a:sym typeface="Times New Roman"/>
            </a:endParaRPr>
          </a:p>
          <a:p>
            <a:pPr indent="0" lvl="0" marL="90170" rtl="0" algn="just">
              <a:lnSpc>
                <a:spcPct val="150000"/>
              </a:lnSpc>
              <a:spcBef>
                <a:spcPts val="0"/>
              </a:spcBef>
              <a:spcAft>
                <a:spcPts val="0"/>
              </a:spcAft>
              <a:buClr>
                <a:schemeClr val="dk1"/>
              </a:buClr>
              <a:buSzPts val="1100"/>
              <a:buFont typeface="Arial"/>
              <a:buNone/>
            </a:pPr>
            <a:r>
              <a:t/>
            </a:r>
            <a:endParaRPr b="0" sz="1150">
              <a:solidFill>
                <a:schemeClr val="dk1"/>
              </a:solidFill>
              <a:latin typeface="Times New Roman"/>
              <a:ea typeface="Times New Roman"/>
              <a:cs typeface="Times New Roman"/>
              <a:sym typeface="Times New Roman"/>
            </a:endParaRPr>
          </a:p>
          <a:p>
            <a:pPr indent="0" lvl="0" marL="0" rtl="0" algn="ctr">
              <a:lnSpc>
                <a:spcPct val="150000"/>
              </a:lnSpc>
              <a:spcBef>
                <a:spcPts val="0"/>
              </a:spcBef>
              <a:spcAft>
                <a:spcPts val="0"/>
              </a:spcAft>
              <a:buNone/>
            </a:pPr>
            <a:r>
              <a:t/>
            </a:r>
            <a:endParaRPr sz="2800"/>
          </a:p>
        </p:txBody>
      </p:sp>
      <p:sp>
        <p:nvSpPr>
          <p:cNvPr id="28" name="Google Shape;28;p1"/>
          <p:cNvSpPr/>
          <p:nvPr/>
        </p:nvSpPr>
        <p:spPr>
          <a:xfrm>
            <a:off x="1457427" y="2108091"/>
            <a:ext cx="6229141" cy="1069524"/>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1" i="0" lang="en-US" sz="2400" u="none" cap="none" strike="noStrike">
                <a:solidFill>
                  <a:schemeClr val="dk1"/>
                </a:solidFill>
                <a:latin typeface="Palatino"/>
                <a:ea typeface="Palatino"/>
                <a:cs typeface="Palatino"/>
                <a:sym typeface="Palatino"/>
              </a:rPr>
              <a:t>Major Project - I (18B19CI791) | AY 2025-26</a:t>
            </a:r>
            <a:endParaRPr/>
          </a:p>
          <a:p>
            <a:pPr indent="0" lvl="0" marL="0" marR="0" rtl="0" algn="ctr">
              <a:lnSpc>
                <a:spcPct val="150000"/>
              </a:lnSpc>
              <a:spcBef>
                <a:spcPts val="0"/>
              </a:spcBef>
              <a:spcAft>
                <a:spcPts val="0"/>
              </a:spcAft>
              <a:buNone/>
            </a:pPr>
            <a:r>
              <a:rPr b="1" i="0" lang="en-US" sz="2000" u="none" cap="none" strike="noStrike">
                <a:solidFill>
                  <a:schemeClr val="dk1"/>
                </a:solidFill>
                <a:latin typeface="Palatino"/>
                <a:ea typeface="Palatino"/>
                <a:cs typeface="Palatino"/>
                <a:sym typeface="Palatino"/>
              </a:rPr>
              <a:t>Mid-Term Evaluation | Sept 29 – Oct 03, 2025.</a:t>
            </a:r>
            <a:endParaRPr/>
          </a:p>
        </p:txBody>
      </p:sp>
      <p:sp>
        <p:nvSpPr>
          <p:cNvPr id="29" name="Google Shape;29;p1"/>
          <p:cNvSpPr txBox="1"/>
          <p:nvPr/>
        </p:nvSpPr>
        <p:spPr>
          <a:xfrm>
            <a:off x="517798" y="4498606"/>
            <a:ext cx="3620700" cy="2431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u="none" cap="none" strike="noStrike">
                <a:solidFill>
                  <a:schemeClr val="dk1"/>
                </a:solidFill>
                <a:latin typeface="Helvetica Neue"/>
                <a:ea typeface="Helvetica Neue"/>
                <a:cs typeface="Helvetica Neue"/>
                <a:sym typeface="Helvetica Neue"/>
              </a:rPr>
              <a:t>Group No.: 71</a:t>
            </a:r>
            <a:endParaRPr/>
          </a:p>
          <a:p>
            <a:pPr indent="0" lvl="0" marL="0" marR="0" rtl="0" algn="l">
              <a:spcBef>
                <a:spcPts val="0"/>
              </a:spcBef>
              <a:spcAft>
                <a:spcPts val="0"/>
              </a:spcAft>
              <a:buNone/>
            </a:pPr>
            <a:r>
              <a:t/>
            </a:r>
            <a:endParaRPr sz="1600">
              <a:solidFill>
                <a:schemeClr val="dk1"/>
              </a:solidFill>
              <a:latin typeface="Helvetica Neue"/>
              <a:ea typeface="Helvetica Neue"/>
              <a:cs typeface="Helvetica Neue"/>
              <a:sym typeface="Helvetica Neue"/>
            </a:endParaRPr>
          </a:p>
          <a:p>
            <a:pPr indent="0" lvl="0" marL="0" marR="0" rtl="0" algn="l">
              <a:lnSpc>
                <a:spcPct val="114000"/>
              </a:lnSpc>
              <a:spcBef>
                <a:spcPts val="0"/>
              </a:spcBef>
              <a:spcAft>
                <a:spcPts val="0"/>
              </a:spcAft>
              <a:buNone/>
            </a:pPr>
            <a:r>
              <a:rPr b="1" lang="en-US" sz="1600">
                <a:solidFill>
                  <a:schemeClr val="dk1"/>
                </a:solidFill>
                <a:latin typeface="Helvetica Neue"/>
                <a:ea typeface="Helvetica Neue"/>
                <a:cs typeface="Helvetica Neue"/>
                <a:sym typeface="Helvetica Neue"/>
              </a:rPr>
              <a:t>Team Member (s)</a:t>
            </a:r>
            <a:endParaRPr b="1" sz="1600">
              <a:solidFill>
                <a:schemeClr val="dk1"/>
              </a:solidFill>
              <a:latin typeface="Helvetica Neue"/>
              <a:ea typeface="Helvetica Neue"/>
              <a:cs typeface="Helvetica Neue"/>
              <a:sym typeface="Helvetica Neue"/>
            </a:endParaRPr>
          </a:p>
          <a:p>
            <a:pPr indent="-285750" lvl="0" marL="285750" marR="0" rtl="0" algn="l">
              <a:lnSpc>
                <a:spcPct val="125000"/>
              </a:lnSpc>
              <a:spcBef>
                <a:spcPts val="1200"/>
              </a:spcBef>
              <a:spcAft>
                <a:spcPts val="0"/>
              </a:spcAft>
              <a:buClr>
                <a:schemeClr val="dk1"/>
              </a:buClr>
              <a:buSzPts val="1500"/>
              <a:buFont typeface="Arial"/>
              <a:buChar char="•"/>
            </a:pPr>
            <a:r>
              <a:rPr lang="en-US" sz="1500">
                <a:solidFill>
                  <a:schemeClr val="dk1"/>
                </a:solidFill>
                <a:latin typeface="Tahoma"/>
                <a:ea typeface="Tahoma"/>
                <a:cs typeface="Tahoma"/>
                <a:sym typeface="Tahoma"/>
              </a:rPr>
              <a:t>Aashi Gupta (221030140)</a:t>
            </a:r>
            <a:r>
              <a:rPr lang="en-US" sz="1500">
                <a:solidFill>
                  <a:schemeClr val="dk1"/>
                </a:solidFill>
                <a:latin typeface="Tahoma"/>
                <a:ea typeface="Tahoma"/>
                <a:cs typeface="Tahoma"/>
                <a:sym typeface="Tahoma"/>
              </a:rPr>
              <a:t> </a:t>
            </a:r>
            <a:endParaRPr/>
          </a:p>
          <a:p>
            <a:pPr indent="-285750" lvl="0" marL="285750" marR="0" rtl="0" algn="l">
              <a:lnSpc>
                <a:spcPct val="125000"/>
              </a:lnSpc>
              <a:spcBef>
                <a:spcPts val="0"/>
              </a:spcBef>
              <a:spcAft>
                <a:spcPts val="0"/>
              </a:spcAft>
              <a:buClr>
                <a:schemeClr val="dk1"/>
              </a:buClr>
              <a:buSzPts val="1500"/>
              <a:buFont typeface="Arial"/>
              <a:buChar char="•"/>
            </a:pPr>
            <a:r>
              <a:rPr lang="en-US" sz="1500">
                <a:solidFill>
                  <a:schemeClr val="dk1"/>
                </a:solidFill>
                <a:latin typeface="Tahoma"/>
                <a:ea typeface="Tahoma"/>
                <a:cs typeface="Tahoma"/>
                <a:sym typeface="Tahoma"/>
              </a:rPr>
              <a:t>Ishleen Kaur (22130249)</a:t>
            </a:r>
            <a:endParaRPr/>
          </a:p>
          <a:p>
            <a:pPr indent="-285750" lvl="0" marL="285750" marR="0" rtl="0" algn="l">
              <a:lnSpc>
                <a:spcPct val="125000"/>
              </a:lnSpc>
              <a:spcBef>
                <a:spcPts val="0"/>
              </a:spcBef>
              <a:spcAft>
                <a:spcPts val="0"/>
              </a:spcAft>
              <a:buClr>
                <a:schemeClr val="dk1"/>
              </a:buClr>
              <a:buSzPts val="1500"/>
              <a:buFont typeface="Arial"/>
              <a:buChar char="•"/>
            </a:pPr>
            <a:r>
              <a:rPr lang="en-US" sz="1500">
                <a:solidFill>
                  <a:schemeClr val="dk1"/>
                </a:solidFill>
                <a:latin typeface="Tahoma"/>
                <a:ea typeface="Tahoma"/>
                <a:cs typeface="Tahoma"/>
                <a:sym typeface="Tahoma"/>
              </a:rPr>
              <a:t>Lakshay Malik (221030022)</a:t>
            </a:r>
            <a:endParaRPr/>
          </a:p>
          <a:p>
            <a:pPr indent="0" lvl="0" marL="0" marR="0" rtl="0" algn="l">
              <a:lnSpc>
                <a:spcPct val="125000"/>
              </a:lnSpc>
              <a:spcBef>
                <a:spcPts val="0"/>
              </a:spcBef>
              <a:spcAft>
                <a:spcPts val="0"/>
              </a:spcAft>
              <a:buNone/>
            </a:pPr>
            <a:r>
              <a:t/>
            </a:r>
            <a:endParaRPr/>
          </a:p>
          <a:p>
            <a:pPr indent="0" lvl="0" marL="0" marR="0" rtl="0" algn="ctr">
              <a:spcBef>
                <a:spcPts val="0"/>
              </a:spcBef>
              <a:spcAft>
                <a:spcPts val="0"/>
              </a:spcAft>
              <a:buNone/>
            </a:pPr>
            <a:r>
              <a:t/>
            </a:r>
            <a:endParaRPr sz="1600">
              <a:solidFill>
                <a:schemeClr val="dk1"/>
              </a:solidFill>
              <a:latin typeface="Helvetica Neue"/>
              <a:ea typeface="Helvetica Neue"/>
              <a:cs typeface="Helvetica Neue"/>
              <a:sym typeface="Helvetica Neue"/>
            </a:endParaRPr>
          </a:p>
        </p:txBody>
      </p:sp>
      <p:sp>
        <p:nvSpPr>
          <p:cNvPr id="30" name="Google Shape;30;p1"/>
          <p:cNvSpPr txBox="1"/>
          <p:nvPr/>
        </p:nvSpPr>
        <p:spPr>
          <a:xfrm>
            <a:off x="4871438" y="5041029"/>
            <a:ext cx="4118400" cy="1593000"/>
          </a:xfrm>
          <a:prstGeom prst="rect">
            <a:avLst/>
          </a:prstGeom>
          <a:noFill/>
          <a:ln>
            <a:noFill/>
          </a:ln>
        </p:spPr>
        <p:txBody>
          <a:bodyPr anchorCtr="0" anchor="t" bIns="45700" lIns="91425" spcFirstLastPara="1" rIns="91425" wrap="square" tIns="45700">
            <a:spAutoFit/>
          </a:bodyPr>
          <a:lstStyle/>
          <a:p>
            <a:pPr indent="457200" lvl="0" marL="0" marR="0" rtl="0" algn="l">
              <a:spcBef>
                <a:spcPts val="0"/>
              </a:spcBef>
              <a:spcAft>
                <a:spcPts val="0"/>
              </a:spcAft>
              <a:buNone/>
            </a:pPr>
            <a:r>
              <a:rPr b="1" lang="en-US" sz="1600">
                <a:solidFill>
                  <a:schemeClr val="dk1"/>
                </a:solidFill>
                <a:latin typeface="Helvetica Neue"/>
                <a:ea typeface="Helvetica Neue"/>
                <a:cs typeface="Helvetica Neue"/>
                <a:sym typeface="Helvetica Neue"/>
              </a:rPr>
              <a:t>Supervisor</a:t>
            </a:r>
            <a:endParaRPr/>
          </a:p>
          <a:p>
            <a:pPr indent="0" lvl="0" marL="0" marR="0" rtl="0" algn="l">
              <a:spcBef>
                <a:spcPts val="0"/>
              </a:spcBef>
              <a:spcAft>
                <a:spcPts val="0"/>
              </a:spcAft>
              <a:buNone/>
            </a:pPr>
            <a:r>
              <a:t/>
            </a:r>
            <a:endParaRPr/>
          </a:p>
          <a:p>
            <a:pPr indent="457200" lvl="0" marL="0" marR="0" rtl="0" algn="l">
              <a:spcBef>
                <a:spcPts val="0"/>
              </a:spcBef>
              <a:spcAft>
                <a:spcPts val="0"/>
              </a:spcAft>
              <a:buNone/>
            </a:pPr>
            <a:r>
              <a:rPr lang="en-US" sz="1500">
                <a:solidFill>
                  <a:schemeClr val="dk1"/>
                </a:solidFill>
                <a:latin typeface="Tahoma"/>
                <a:ea typeface="Tahoma"/>
                <a:cs typeface="Tahoma"/>
                <a:sym typeface="Tahoma"/>
              </a:rPr>
              <a:t>Mr. Kuntal Sarkar</a:t>
            </a:r>
            <a:endParaRPr sz="1500">
              <a:latin typeface="Tahoma"/>
              <a:ea typeface="Tahoma"/>
              <a:cs typeface="Tahoma"/>
              <a:sym typeface="Tahoma"/>
            </a:endParaRPr>
          </a:p>
          <a:p>
            <a:pPr indent="457200" lvl="0" marL="0" marR="0" rtl="0" algn="l">
              <a:spcBef>
                <a:spcPts val="0"/>
              </a:spcBef>
              <a:spcAft>
                <a:spcPts val="0"/>
              </a:spcAft>
              <a:buNone/>
            </a:pPr>
            <a:r>
              <a:rPr lang="en-US" sz="1500">
                <a:solidFill>
                  <a:schemeClr val="dk1"/>
                </a:solidFill>
                <a:highlight>
                  <a:srgbClr val="FFFFFF"/>
                </a:highlight>
                <a:latin typeface="Tahoma"/>
                <a:ea typeface="Tahoma"/>
                <a:cs typeface="Tahoma"/>
                <a:sym typeface="Tahoma"/>
              </a:rPr>
              <a:t>Assistant Professor (Contractual)</a:t>
            </a:r>
            <a:endParaRPr sz="1500">
              <a:solidFill>
                <a:schemeClr val="dk1"/>
              </a:solidFill>
              <a:highlight>
                <a:srgbClr val="FFFFFF"/>
              </a:highlight>
              <a:latin typeface="Tahoma"/>
              <a:ea typeface="Tahoma"/>
              <a:cs typeface="Tahoma"/>
              <a:sym typeface="Tahoma"/>
            </a:endParaRPr>
          </a:p>
          <a:p>
            <a:pPr indent="0" lvl="0" marL="467994" rtl="0" algn="just">
              <a:lnSpc>
                <a:spcPct val="150000"/>
              </a:lnSpc>
              <a:spcBef>
                <a:spcPts val="0"/>
              </a:spcBef>
              <a:spcAft>
                <a:spcPts val="0"/>
              </a:spcAft>
              <a:buNone/>
            </a:pPr>
            <a:r>
              <a:rPr lang="en-US" sz="1500">
                <a:solidFill>
                  <a:schemeClr val="dk1"/>
                </a:solidFill>
                <a:highlight>
                  <a:srgbClr val="FFFFFF"/>
                </a:highlight>
                <a:latin typeface="Tahoma"/>
                <a:ea typeface="Tahoma"/>
                <a:cs typeface="Tahoma"/>
                <a:sym typeface="Tahoma"/>
              </a:rPr>
              <a:t>CS/IT Department</a:t>
            </a:r>
            <a:endParaRPr sz="1500">
              <a:solidFill>
                <a:schemeClr val="dk1"/>
              </a:solidFill>
              <a:highlight>
                <a:srgbClr val="FFFFFF"/>
              </a:highlight>
              <a:latin typeface="Tahoma"/>
              <a:ea typeface="Tahoma"/>
              <a:cs typeface="Tahoma"/>
              <a:sym typeface="Tahoma"/>
            </a:endParaRPr>
          </a:p>
          <a:p>
            <a:pPr indent="0" lvl="0" marL="357188" marR="0" rtl="0" algn="l">
              <a:lnSpc>
                <a:spcPct val="125000"/>
              </a:lnSpc>
              <a:spcBef>
                <a:spcPts val="0"/>
              </a:spcBef>
              <a:spcAft>
                <a:spcPts val="0"/>
              </a:spcAft>
              <a:buNone/>
            </a:pPr>
            <a:r>
              <a:t/>
            </a:r>
            <a:endParaRPr sz="1500">
              <a:solidFill>
                <a:schemeClr val="dk1"/>
              </a:solidFill>
              <a:latin typeface="Tahoma"/>
              <a:ea typeface="Tahoma"/>
              <a:cs typeface="Tahoma"/>
              <a:sym typeface="Tahoma"/>
            </a:endParaRPr>
          </a:p>
        </p:txBody>
      </p:sp>
      <p:pic>
        <p:nvPicPr>
          <p:cNvPr id="31" name="Google Shape;31;p1"/>
          <p:cNvPicPr preferRelativeResize="0"/>
          <p:nvPr/>
        </p:nvPicPr>
        <p:blipFill rotWithShape="1">
          <a:blip r:embed="rId3">
            <a:alphaModFix/>
          </a:blip>
          <a:srcRect b="0" l="0" r="0" t="0"/>
          <a:stretch/>
        </p:blipFill>
        <p:spPr>
          <a:xfrm>
            <a:off x="6852492" y="-165253"/>
            <a:ext cx="1178805" cy="895833"/>
          </a:xfrm>
          <a:prstGeom prst="rect">
            <a:avLst/>
          </a:prstGeom>
          <a:noFill/>
          <a:ln>
            <a:noFill/>
          </a:ln>
        </p:spPr>
      </p:pic>
      <p:pic>
        <p:nvPicPr>
          <p:cNvPr id="32" name="Google Shape;32;p1"/>
          <p:cNvPicPr preferRelativeResize="0"/>
          <p:nvPr/>
        </p:nvPicPr>
        <p:blipFill rotWithShape="1">
          <a:blip r:embed="rId4">
            <a:alphaModFix/>
          </a:blip>
          <a:srcRect b="0" l="0" r="0" t="0"/>
          <a:stretch/>
        </p:blipFill>
        <p:spPr>
          <a:xfrm>
            <a:off x="8054901" y="160424"/>
            <a:ext cx="1015707" cy="345492"/>
          </a:xfrm>
          <a:prstGeom prst="rect">
            <a:avLst/>
          </a:prstGeom>
          <a:noFill/>
          <a:ln>
            <a:noFill/>
          </a:ln>
        </p:spPr>
      </p:pic>
      <p:pic>
        <p:nvPicPr>
          <p:cNvPr descr="JUIT Office Photos | Glassdoor" id="33" name="Google Shape;33;p1"/>
          <p:cNvPicPr preferRelativeResize="0"/>
          <p:nvPr/>
        </p:nvPicPr>
        <p:blipFill rotWithShape="1">
          <a:blip r:embed="rId5">
            <a:alphaModFix/>
          </a:blip>
          <a:srcRect b="0" l="0" r="0" t="0"/>
          <a:stretch/>
        </p:blipFill>
        <p:spPr>
          <a:xfrm>
            <a:off x="11017" y="93342"/>
            <a:ext cx="815248" cy="679009"/>
          </a:xfrm>
          <a:prstGeom prst="rect">
            <a:avLst/>
          </a:prstGeom>
          <a:noFill/>
          <a:ln>
            <a:noFill/>
          </a:ln>
        </p:spPr>
      </p:pic>
      <p:sp>
        <p:nvSpPr>
          <p:cNvPr id="34" name="Google Shape;34;p1"/>
          <p:cNvSpPr txBox="1"/>
          <p:nvPr/>
        </p:nvSpPr>
        <p:spPr>
          <a:xfrm>
            <a:off x="-2" y="601361"/>
            <a:ext cx="9144000" cy="1411285"/>
          </a:xfrm>
          <a:prstGeom prst="rect">
            <a:avLst/>
          </a:prstGeom>
          <a:noFill/>
          <a:ln>
            <a:noFill/>
          </a:ln>
        </p:spPr>
        <p:txBody>
          <a:bodyPr anchorCtr="0" anchor="b" bIns="45700" lIns="91425" spcFirstLastPara="1" rIns="91425" wrap="square" tIns="45700">
            <a:noAutofit/>
          </a:bodyPr>
          <a:lstStyle/>
          <a:p>
            <a:pPr indent="0" lvl="0" marL="0" marR="0" rtl="0" algn="ctr">
              <a:lnSpc>
                <a:spcPct val="121428"/>
              </a:lnSpc>
              <a:spcBef>
                <a:spcPts val="0"/>
              </a:spcBef>
              <a:spcAft>
                <a:spcPts val="0"/>
              </a:spcAft>
              <a:buNone/>
            </a:pPr>
            <a:r>
              <a:rPr b="1" i="0" lang="en-US" sz="2800" u="none" strike="noStrike">
                <a:solidFill>
                  <a:srgbClr val="000099"/>
                </a:solidFill>
                <a:latin typeface="Palatino"/>
                <a:ea typeface="Palatino"/>
                <a:cs typeface="Palatino"/>
                <a:sym typeface="Palatino"/>
              </a:rPr>
              <a:t>Jaypee University of Information Technology</a:t>
            </a:r>
            <a:endParaRPr/>
          </a:p>
          <a:p>
            <a:pPr indent="0" lvl="0" marL="0" marR="0" rtl="0" algn="ctr">
              <a:lnSpc>
                <a:spcPct val="130769"/>
              </a:lnSpc>
              <a:spcBef>
                <a:spcPts val="0"/>
              </a:spcBef>
              <a:spcAft>
                <a:spcPts val="0"/>
              </a:spcAft>
              <a:buClr>
                <a:srgbClr val="000099"/>
              </a:buClr>
              <a:buSzPts val="2600"/>
              <a:buFont typeface="Palatino"/>
              <a:buNone/>
            </a:pPr>
            <a:r>
              <a:rPr b="1" i="0" lang="en-US" sz="2600" u="none" strike="noStrike">
                <a:solidFill>
                  <a:srgbClr val="000099"/>
                </a:solidFill>
                <a:latin typeface="Palatino"/>
                <a:ea typeface="Palatino"/>
                <a:cs typeface="Palatino"/>
                <a:sym typeface="Palatino"/>
              </a:rPr>
              <a:t>Department of Computer Science and Engineering and Information Technology</a:t>
            </a:r>
            <a:endParaRPr b="1" i="0" sz="2600" u="none" strike="noStrike">
              <a:solidFill>
                <a:srgbClr val="002060"/>
              </a:solidFill>
              <a:latin typeface="Palatino"/>
              <a:ea typeface="Palatino"/>
              <a:cs typeface="Palatino"/>
              <a:sym typeface="Palatin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0"/>
          <p:cNvSpPr txBox="1"/>
          <p:nvPr>
            <p:ph type="title"/>
          </p:nvPr>
        </p:nvSpPr>
        <p:spPr>
          <a:xfrm>
            <a:off x="77115" y="5"/>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Literature Review (cont…)</a:t>
            </a:r>
            <a:endParaRPr b="0"/>
          </a:p>
        </p:txBody>
      </p:sp>
      <p:sp>
        <p:nvSpPr>
          <p:cNvPr id="92" name="Google Shape;92;p10"/>
          <p:cNvSpPr txBox="1"/>
          <p:nvPr/>
        </p:nvSpPr>
        <p:spPr>
          <a:xfrm>
            <a:off x="77118" y="804231"/>
            <a:ext cx="8956714" cy="5794873"/>
          </a:xfrm>
          <a:prstGeom prst="rect">
            <a:avLst/>
          </a:prstGeom>
          <a:noFill/>
          <a:ln>
            <a:noFill/>
          </a:ln>
        </p:spPr>
        <p:txBody>
          <a:bodyPr anchorCtr="0" anchor="t" bIns="45700" lIns="91425" spcFirstLastPara="1" rIns="91425" wrap="square" tIns="45700">
            <a:noAutofit/>
          </a:bodyPr>
          <a:lstStyle/>
          <a:p>
            <a:pPr indent="0" lvl="0" marL="95250" marR="0" rtl="0" algn="just">
              <a:lnSpc>
                <a:spcPct val="150000"/>
              </a:lnSpc>
              <a:spcBef>
                <a:spcPts val="0"/>
              </a:spcBef>
              <a:spcAft>
                <a:spcPts val="0"/>
              </a:spcAft>
              <a:buClr>
                <a:schemeClr val="dk1"/>
              </a:buClr>
              <a:buSzPts val="2250"/>
              <a:buFont typeface="Arial"/>
              <a:buNone/>
            </a:pPr>
            <a:r>
              <a:t/>
            </a:r>
            <a:endParaRPr sz="1800">
              <a:solidFill>
                <a:schemeClr val="dk1"/>
              </a:solidFill>
              <a:latin typeface="Helvetica Neue"/>
              <a:ea typeface="Helvetica Neue"/>
              <a:cs typeface="Helvetica Neue"/>
              <a:sym typeface="Helvetica Neue"/>
            </a:endParaRPr>
          </a:p>
        </p:txBody>
      </p:sp>
      <p:graphicFrame>
        <p:nvGraphicFramePr>
          <p:cNvPr id="93" name="Google Shape;93;p10"/>
          <p:cNvGraphicFramePr/>
          <p:nvPr/>
        </p:nvGraphicFramePr>
        <p:xfrm>
          <a:off x="6" y="694211"/>
          <a:ext cx="3000000" cy="3000000"/>
        </p:xfrm>
        <a:graphic>
          <a:graphicData uri="http://schemas.openxmlformats.org/drawingml/2006/table">
            <a:tbl>
              <a:tblPr bandRow="1" firstRow="1">
                <a:noFill/>
                <a:tableStyleId>{D9B26C90-9CC6-480A-9CA6-A62A715FB8FE}</a:tableStyleId>
              </a:tblPr>
              <a:tblGrid>
                <a:gridCol w="542950"/>
                <a:gridCol w="2101150"/>
                <a:gridCol w="1191925"/>
                <a:gridCol w="1481050"/>
                <a:gridCol w="1873950"/>
                <a:gridCol w="1952975"/>
              </a:tblGrid>
              <a:tr h="775400">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S. No.</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Author &amp; </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Paper Title </a:t>
                      </a:r>
                      <a:br>
                        <a:rPr b="0" i="0" lang="en-US" sz="1400">
                          <a:latin typeface="Helvetica Neue"/>
                          <a:ea typeface="Helvetica Neue"/>
                          <a:cs typeface="Helvetica Neue"/>
                          <a:sym typeface="Helvetica Neue"/>
                        </a:rPr>
                      </a:br>
                      <a:r>
                        <a:rPr b="0" i="0" lang="en-US" sz="1400">
                          <a:latin typeface="Helvetica Neue"/>
                          <a:ea typeface="Helvetica Neue"/>
                          <a:cs typeface="Helvetica Neue"/>
                          <a:sym typeface="Helvetica Neue"/>
                        </a:rPr>
                        <a:t>[Citation]</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Journal/</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Conference</a:t>
                      </a:r>
                      <a:br>
                        <a:rPr b="0" i="0" lang="en-US" sz="1400">
                          <a:latin typeface="Helvetica Neue"/>
                          <a:ea typeface="Helvetica Neue"/>
                          <a:cs typeface="Helvetica Neue"/>
                          <a:sym typeface="Helvetica Neue"/>
                        </a:rPr>
                      </a:br>
                      <a:r>
                        <a:rPr b="0" i="0" lang="en-US" sz="1400">
                          <a:latin typeface="Helvetica Neue"/>
                          <a:ea typeface="Helvetica Neue"/>
                          <a:cs typeface="Helvetica Neue"/>
                          <a:sym typeface="Helvetica Neue"/>
                        </a:rPr>
                        <a:t>(Year)</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Tools/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Techniques/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Dataset</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Key Findings/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Results</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Limitations/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Gaps Identified</a:t>
                      </a:r>
                      <a:endParaRPr/>
                    </a:p>
                  </a:txBody>
                  <a:tcPr marT="45725" marB="45725" marR="91450" marL="91450">
                    <a:solidFill>
                      <a:srgbClr val="606029"/>
                    </a:solidFill>
                  </a:tcPr>
                </a:tc>
              </a:tr>
              <a:tr h="1409525">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17.</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Arial"/>
                          <a:ea typeface="Arial"/>
                          <a:cs typeface="Arial"/>
                          <a:sym typeface="Arial"/>
                        </a:rPr>
                        <a:t>Logacjov A. et al.-  </a:t>
                      </a:r>
                      <a:r>
                        <a:rPr i="1" lang="en-US" sz="1100">
                          <a:latin typeface="Arial"/>
                          <a:ea typeface="Arial"/>
                          <a:cs typeface="Arial"/>
                          <a:sym typeface="Arial"/>
                        </a:rPr>
                        <a:t>A Machine Learning Model for Predicting Sleep and Wakefulness Based on Accelerometry, Skin Temperature and Contextual Information[17]</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i="1" lang="en-US" sz="1100">
                          <a:latin typeface="Arial"/>
                          <a:ea typeface="Arial"/>
                          <a:cs typeface="Arial"/>
                          <a:sym typeface="Arial"/>
                        </a:rPr>
                        <a:t>Nature and Science of Sleep</a:t>
                      </a:r>
                      <a:r>
                        <a:rPr lang="en-US" sz="1100">
                          <a:latin typeface="Arial"/>
                          <a:ea typeface="Arial"/>
                          <a:cs typeface="Arial"/>
                          <a:sym typeface="Arial"/>
                        </a:rPr>
                        <a:t> (2024)</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Arial"/>
                          <a:ea typeface="Arial"/>
                          <a:cs typeface="Arial"/>
                          <a:sym typeface="Arial"/>
                        </a:rPr>
                        <a:t>SVM, accelerometer + skin temp, 29 adults</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rtl="0" algn="l">
                        <a:spcBef>
                          <a:spcPts val="0"/>
                        </a:spcBef>
                        <a:spcAft>
                          <a:spcPts val="0"/>
                        </a:spcAft>
                        <a:buClr>
                          <a:schemeClr val="dk1"/>
                        </a:buClr>
                        <a:buFont typeface="Arial"/>
                        <a:buNone/>
                      </a:pPr>
                      <a:r>
                        <a:rPr lang="en-US" sz="1100">
                          <a:latin typeface="Helvetica Neue"/>
                          <a:ea typeface="Helvetica Neue"/>
                          <a:cs typeface="Helvetica Neue"/>
                          <a:sym typeface="Helvetica Neue"/>
                        </a:rPr>
                        <a:t>Improved specificity (0.72) with high sensitivity (0.95).</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95250" lvl="0" marL="171450" marR="0" rtl="0" algn="l">
                        <a:spcBef>
                          <a:spcPts val="0"/>
                        </a:spcBef>
                        <a:spcAft>
                          <a:spcPts val="0"/>
                        </a:spcAft>
                        <a:buClr>
                          <a:schemeClr val="dk1"/>
                        </a:buClr>
                        <a:buSzPts val="1200"/>
                        <a:buFont typeface="Arial"/>
                        <a:buNone/>
                      </a:pPr>
                      <a:r>
                        <a:rPr lang="en-US" sz="1100">
                          <a:latin typeface="Helvetica Neue"/>
                          <a:ea typeface="Helvetica Neue"/>
                          <a:cs typeface="Helvetica Neue"/>
                          <a:sym typeface="Helvetica Neue"/>
                        </a:rPr>
                        <a:t>Small dataset (29 participants), limited generalizability.</a:t>
                      </a:r>
                      <a:endParaRPr i="0" sz="1100">
                        <a:latin typeface="Helvetica Neue"/>
                        <a:ea typeface="Helvetica Neue"/>
                        <a:cs typeface="Helvetica Neue"/>
                        <a:sym typeface="Helvetica Neue"/>
                      </a:endParaRPr>
                    </a:p>
                  </a:txBody>
                  <a:tcPr marT="45725" marB="45725" marR="91450" marL="91450">
                    <a:solidFill>
                      <a:srgbClr val="D5D59B"/>
                    </a:solidFill>
                  </a:tcPr>
                </a:tc>
              </a:tr>
              <a:tr h="1612925">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18.</a:t>
                      </a:r>
                      <a:endParaRPr/>
                    </a:p>
                  </a:txBody>
                  <a:tcPr marT="45725" marB="45725" marR="91450" marL="91450">
                    <a:solidFill>
                      <a:srgbClr val="F0F0DD"/>
                    </a:solidFill>
                  </a:tcPr>
                </a:tc>
                <a:tc>
                  <a:txBody>
                    <a:bodyPr/>
                    <a:lstStyle/>
                    <a:p>
                      <a:pPr indent="0" lvl="0" marL="0" rtl="0" algn="l">
                        <a:spcBef>
                          <a:spcPts val="0"/>
                        </a:spcBef>
                        <a:spcAft>
                          <a:spcPts val="0"/>
                        </a:spcAft>
                        <a:buSzPts val="1100"/>
                        <a:buNone/>
                      </a:pPr>
                      <a:r>
                        <a:rPr lang="en-US" sz="1100">
                          <a:latin typeface="Arial"/>
                          <a:ea typeface="Arial"/>
                          <a:cs typeface="Arial"/>
                          <a:sym typeface="Arial"/>
                        </a:rPr>
                        <a:t>Qi An et al.- </a:t>
                      </a:r>
                      <a:r>
                        <a:rPr i="1" lang="en-US" sz="1100">
                          <a:latin typeface="Arial"/>
                          <a:ea typeface="Arial"/>
                          <a:cs typeface="Arial"/>
                          <a:sym typeface="Arial"/>
                        </a:rPr>
                        <a:t>A Comprehensive Review on Machine Learning in Healthcare Industry: Classification, Restrictions, Opportunities and Challenges</a:t>
                      </a:r>
                      <a:r>
                        <a:rPr lang="en-US" sz="1100">
                          <a:latin typeface="Arial"/>
                          <a:ea typeface="Arial"/>
                          <a:cs typeface="Arial"/>
                          <a:sym typeface="Arial"/>
                        </a:rPr>
                        <a:t> [18]</a:t>
                      </a:r>
                      <a:endParaRPr sz="1100">
                        <a:latin typeface="Arial"/>
                        <a:ea typeface="Arial"/>
                        <a:cs typeface="Arial"/>
                        <a:sym typeface="Arial"/>
                      </a:endParaRPr>
                    </a:p>
                  </a:txBody>
                  <a:tcPr marT="45725" marB="45725" marR="91450" marL="91450">
                    <a:solidFill>
                      <a:srgbClr val="F0F0DD"/>
                    </a:solidFill>
                  </a:tcPr>
                </a:tc>
                <a:tc>
                  <a:txBody>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Sensors( 2023)</a:t>
                      </a:r>
                      <a:endParaRPr sz="1100">
                        <a:latin typeface="Arial"/>
                        <a:ea typeface="Arial"/>
                        <a:cs typeface="Arial"/>
                        <a:sym typeface="Arial"/>
                      </a:endParaRPr>
                    </a:p>
                    <a:p>
                      <a:pPr indent="0" lvl="0" marL="0" marR="0" rtl="0" algn="l">
                        <a:spcBef>
                          <a:spcPts val="0"/>
                        </a:spcBef>
                        <a:spcAft>
                          <a:spcPts val="0"/>
                        </a:spcAft>
                        <a:buNone/>
                      </a:pPr>
                      <a:r>
                        <a:t/>
                      </a:r>
                      <a:endParaRPr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discusses classification, anomaly detection, clustering</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 ML improves diagnosis, treatment, and data-driven healthcare insights; supervised methods excel in prediction tasks, unsupervised useful for clustering</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95250" lvl="0" marL="171450" marR="0" rtl="0" algn="l">
                        <a:spcBef>
                          <a:spcPts val="0"/>
                        </a:spcBef>
                        <a:spcAft>
                          <a:spcPts val="0"/>
                        </a:spcAft>
                        <a:buClr>
                          <a:schemeClr val="dk1"/>
                        </a:buClr>
                        <a:buSzPts val="1200"/>
                        <a:buFont typeface="Arial"/>
                        <a:buNone/>
                      </a:pPr>
                      <a:r>
                        <a:rPr lang="en-US" sz="1100">
                          <a:latin typeface="Helvetica Neue"/>
                          <a:ea typeface="Helvetica Neue"/>
                          <a:cs typeface="Helvetica Neue"/>
                          <a:sym typeface="Helvetica Neue"/>
                        </a:rPr>
                        <a:t>Requires large labeled datasets, risk of bias, ethical/data privacy issues, limited interpretability of unsupervised models</a:t>
                      </a:r>
                      <a:endParaRPr i="0" sz="1100">
                        <a:latin typeface="Helvetica Neue"/>
                        <a:ea typeface="Helvetica Neue"/>
                        <a:cs typeface="Helvetica Neue"/>
                        <a:sym typeface="Helvetica Neue"/>
                      </a:endParaRPr>
                    </a:p>
                  </a:txBody>
                  <a:tcPr marT="45725" marB="45725" marR="91450" marL="91450">
                    <a:solidFill>
                      <a:srgbClr val="F0F0DD"/>
                    </a:solidFill>
                  </a:tcPr>
                </a:tc>
              </a:tr>
              <a:tr h="116590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19.</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Arial"/>
                          <a:ea typeface="Arial"/>
                          <a:cs typeface="Arial"/>
                          <a:sym typeface="Arial"/>
                        </a:rPr>
                        <a:t>Tagne Poupi Theodore et al.- </a:t>
                      </a:r>
                      <a:r>
                        <a:rPr i="1" lang="en-US" sz="1100">
                          <a:latin typeface="Arial"/>
                          <a:ea typeface="Arial"/>
                          <a:cs typeface="Arial"/>
                          <a:sym typeface="Arial"/>
                        </a:rPr>
                        <a:t>Applications of Artificial Intelligence, Machine Learning, and Deep Learning in Nutrition: A Systematic Review [19]</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i="1" lang="en-US" sz="1100">
                          <a:latin typeface="Arial"/>
                          <a:ea typeface="Arial"/>
                          <a:cs typeface="Arial"/>
                          <a:sym typeface="Arial"/>
                        </a:rPr>
                        <a:t>Nutrients</a:t>
                      </a:r>
                      <a:r>
                        <a:rPr lang="en-US" sz="1100">
                          <a:latin typeface="Arial"/>
                          <a:ea typeface="Arial"/>
                          <a:cs typeface="Arial"/>
                          <a:sym typeface="Arial"/>
                        </a:rPr>
                        <a:t> (2024)</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PRISMA + SLR, 2019–24 papers</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AI aids dietary assessment, personalization, disease prediction.</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95250" lvl="0" marL="171450" marR="0" rtl="0" algn="l">
                        <a:spcBef>
                          <a:spcPts val="0"/>
                        </a:spcBef>
                        <a:spcAft>
                          <a:spcPts val="0"/>
                        </a:spcAft>
                        <a:buClr>
                          <a:schemeClr val="dk1"/>
                        </a:buClr>
                        <a:buSzPts val="1200"/>
                        <a:buFont typeface="Arial"/>
                        <a:buNone/>
                      </a:pPr>
                      <a:r>
                        <a:rPr lang="en-US" sz="1100">
                          <a:latin typeface="Helvetica Neue"/>
                          <a:ea typeface="Helvetica Neue"/>
                          <a:cs typeface="Helvetica Neue"/>
                          <a:sym typeface="Helvetica Neue"/>
                        </a:rPr>
                        <a:t>No standard datasets, limited clinical trials.</a:t>
                      </a:r>
                      <a:endParaRPr i="0" sz="1100">
                        <a:latin typeface="Helvetica Neue"/>
                        <a:ea typeface="Helvetica Neue"/>
                        <a:cs typeface="Helvetica Neue"/>
                        <a:sym typeface="Helvetica Neue"/>
                      </a:endParaRPr>
                    </a:p>
                  </a:txBody>
                  <a:tcPr marT="45725" marB="45725" marR="91450" marL="91450">
                    <a:solidFill>
                      <a:srgbClr val="D5D59B"/>
                    </a:solidFill>
                  </a:tcPr>
                </a:tc>
              </a:tr>
              <a:tr h="1020525">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20.</a:t>
                      </a:r>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Rac</a:t>
                      </a:r>
                      <a:r>
                        <a:rPr lang="en-US" sz="1100">
                          <a:latin typeface="Arial"/>
                          <a:ea typeface="Arial"/>
                          <a:cs typeface="Arial"/>
                          <a:sym typeface="Arial"/>
                        </a:rPr>
                        <a:t>iel Yera et al.- </a:t>
                      </a:r>
                      <a:r>
                        <a:rPr i="1" lang="en-US" sz="1100">
                          <a:latin typeface="Arial"/>
                          <a:ea typeface="Arial"/>
                          <a:cs typeface="Arial"/>
                          <a:sym typeface="Arial"/>
                        </a:rPr>
                        <a:t>A Systematic Review on Food Recommender Systems for Diabetic Patients [20]</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i="1" lang="en-US" sz="1100">
                          <a:latin typeface="Arial"/>
                          <a:ea typeface="Arial"/>
                          <a:cs typeface="Arial"/>
                          <a:sym typeface="Arial"/>
                        </a:rPr>
                        <a:t>IJERPH</a:t>
                      </a:r>
                      <a:r>
                        <a:rPr lang="en-US" sz="1100">
                          <a:latin typeface="Arial"/>
                          <a:ea typeface="Arial"/>
                          <a:cs typeface="Arial"/>
                          <a:sym typeface="Arial"/>
                        </a:rPr>
                        <a:t> (2023)</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PRISMA, RS methods, literature survey</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Identified gaps in diabetic-focused recommender systems.</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95250" lvl="0" marL="171450" marR="0" rtl="0" algn="l">
                        <a:spcBef>
                          <a:spcPts val="0"/>
                        </a:spcBef>
                        <a:spcAft>
                          <a:spcPts val="0"/>
                        </a:spcAft>
                        <a:buClr>
                          <a:schemeClr val="dk1"/>
                        </a:buClr>
                        <a:buSzPts val="1200"/>
                        <a:buFont typeface="Arial"/>
                        <a:buNone/>
                      </a:pPr>
                      <a:r>
                        <a:rPr lang="en-US" sz="1100">
                          <a:latin typeface="Helvetica Neue"/>
                          <a:ea typeface="Helvetica Neue"/>
                          <a:cs typeface="Helvetica Neue"/>
                          <a:sym typeface="Helvetica Neue"/>
                        </a:rPr>
                        <a:t>Few diabetes-specific RS, scarce real-world validation.</a:t>
                      </a:r>
                      <a:endParaRPr i="0" sz="1100">
                        <a:latin typeface="Helvetica Neue"/>
                        <a:ea typeface="Helvetica Neue"/>
                        <a:cs typeface="Helvetica Neue"/>
                        <a:sym typeface="Helvetica Neue"/>
                      </a:endParaRPr>
                    </a:p>
                  </a:txBody>
                  <a:tcPr marT="45725" marB="45725" marR="91450" marL="91450">
                    <a:solidFill>
                      <a:srgbClr val="F0F0DD"/>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1"/>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rPr lang="en-US"/>
              <a:t>Work Done(after mid-term evaluation)</a:t>
            </a:r>
            <a:endParaRPr/>
          </a:p>
        </p:txBody>
      </p:sp>
      <p:sp>
        <p:nvSpPr>
          <p:cNvPr id="99" name="Google Shape;99;p11"/>
          <p:cNvSpPr txBox="1"/>
          <p:nvPr/>
        </p:nvSpPr>
        <p:spPr>
          <a:xfrm>
            <a:off x="0" y="836370"/>
            <a:ext cx="8956800" cy="55953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630"/>
              </a:spcBef>
              <a:spcAft>
                <a:spcPts val="0"/>
              </a:spcAft>
              <a:buNone/>
            </a:pPr>
            <a:r>
              <a:rPr b="1" lang="en-US" sz="2000">
                <a:solidFill>
                  <a:schemeClr val="dk1"/>
                </a:solidFill>
                <a:latin typeface="Helvetica Neue"/>
                <a:ea typeface="Helvetica Neue"/>
                <a:cs typeface="Helvetica Neue"/>
                <a:sym typeface="Helvetica Neue"/>
              </a:rPr>
              <a:t>Food detection model</a:t>
            </a:r>
            <a:r>
              <a:rPr lang="en-US" sz="2000">
                <a:solidFill>
                  <a:schemeClr val="dk1"/>
                </a:solidFill>
                <a:latin typeface="Helvetica Neue"/>
                <a:ea typeface="Helvetica Neue"/>
                <a:cs typeface="Helvetica Neue"/>
                <a:sym typeface="Helvetica Neue"/>
              </a:rPr>
              <a:t>   </a:t>
            </a:r>
            <a:r>
              <a:rPr lang="en-US" sz="1800">
                <a:solidFill>
                  <a:schemeClr val="dk1"/>
                </a:solidFill>
                <a:latin typeface="Helvetica Neue"/>
                <a:ea typeface="Helvetica Neue"/>
                <a:cs typeface="Helvetica Neue"/>
                <a:sym typeface="Helvetica Neue"/>
              </a:rPr>
              <a:t> </a:t>
            </a:r>
            <a:endParaRPr sz="1800">
              <a:solidFill>
                <a:schemeClr val="dk1"/>
              </a:solidFill>
              <a:latin typeface="Helvetica Neue"/>
              <a:ea typeface="Helvetica Neue"/>
              <a:cs typeface="Helvetica Neue"/>
              <a:sym typeface="Helvetica Neue"/>
            </a:endParaRPr>
          </a:p>
          <a:p>
            <a:pPr indent="0" lvl="0" marL="0" rtl="0" algn="l">
              <a:lnSpc>
                <a:spcPct val="115000"/>
              </a:lnSpc>
              <a:spcBef>
                <a:spcPts val="1400"/>
              </a:spcBef>
              <a:spcAft>
                <a:spcPts val="0"/>
              </a:spcAft>
              <a:buNone/>
            </a:pPr>
            <a:r>
              <a:rPr b="1" lang="en-US" sz="1200">
                <a:solidFill>
                  <a:schemeClr val="dk1"/>
                </a:solidFill>
                <a:latin typeface="Helvetica Neue"/>
                <a:ea typeface="Helvetica Neue"/>
                <a:cs typeface="Helvetica Neue"/>
                <a:sym typeface="Helvetica Neue"/>
              </a:rPr>
              <a:t>1. Data Handling</a:t>
            </a:r>
            <a:endParaRPr b="1"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Imported both large-scale (Food-101) and small-scale (Indian-16) datasets</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Cleaned directory structures</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Verified all classes, image counts</a:t>
            </a:r>
            <a:endParaRPr sz="1200">
              <a:solidFill>
                <a:srgbClr val="188038"/>
              </a:solidFill>
              <a:latin typeface="Helvetica Neue"/>
              <a:ea typeface="Helvetica Neue"/>
              <a:cs typeface="Helvetica Neue"/>
              <a:sym typeface="Helvetica Neue"/>
            </a:endParaRPr>
          </a:p>
          <a:p>
            <a:pPr indent="0" lvl="0" marL="0" rtl="0" algn="l">
              <a:lnSpc>
                <a:spcPct val="115000"/>
              </a:lnSpc>
              <a:spcBef>
                <a:spcPts val="1400"/>
              </a:spcBef>
              <a:spcAft>
                <a:spcPts val="0"/>
              </a:spcAft>
              <a:buNone/>
            </a:pPr>
            <a:r>
              <a:rPr b="1" lang="en-US" sz="1200">
                <a:solidFill>
                  <a:schemeClr val="dk1"/>
                </a:solidFill>
                <a:latin typeface="Helvetica Neue"/>
                <a:ea typeface="Helvetica Neue"/>
                <a:cs typeface="Helvetica Neue"/>
                <a:sym typeface="Helvetica Neue"/>
              </a:rPr>
              <a:t>2. Model Development</a:t>
            </a:r>
            <a:endParaRPr b="1"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Implemented EfficientNet-B0 pipeline for Food-101</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Implemented VGG16/ResNet50 fine-tuned models for Indian Food-16</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Added:</a:t>
            </a:r>
            <a:br>
              <a:rPr lang="en-US" sz="1200">
                <a:solidFill>
                  <a:schemeClr val="dk1"/>
                </a:solidFill>
                <a:latin typeface="Helvetica Neue"/>
                <a:ea typeface="Helvetica Neue"/>
                <a:cs typeface="Helvetica Neue"/>
                <a:sym typeface="Helvetica Neue"/>
              </a:rPr>
            </a:b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Custom classifier layers</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Dropout regularization</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Learning rate scheduler</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Mixed precision support</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1400"/>
              </a:spcBef>
              <a:spcAft>
                <a:spcPts val="0"/>
              </a:spcAft>
              <a:buNone/>
            </a:pPr>
            <a:r>
              <a:rPr b="1" lang="en-US" sz="1200">
                <a:solidFill>
                  <a:schemeClr val="dk1"/>
                </a:solidFill>
                <a:latin typeface="Helvetica Neue"/>
                <a:ea typeface="Helvetica Neue"/>
                <a:cs typeface="Helvetica Neue"/>
                <a:sym typeface="Helvetica Neue"/>
              </a:rPr>
              <a:t>3. Training</a:t>
            </a:r>
            <a:endParaRPr b="1"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Trained </a:t>
            </a:r>
            <a:r>
              <a:rPr lang="en-US" sz="1200">
                <a:solidFill>
                  <a:schemeClr val="dk1"/>
                </a:solidFill>
                <a:latin typeface="Helvetica Neue"/>
                <a:ea typeface="Helvetica Neue"/>
                <a:cs typeface="Helvetica Neue"/>
                <a:sym typeface="Helvetica Neue"/>
              </a:rPr>
              <a:t>Efficien Net</a:t>
            </a:r>
            <a:r>
              <a:rPr lang="en-US" sz="1200">
                <a:solidFill>
                  <a:schemeClr val="dk1"/>
                </a:solidFill>
                <a:latin typeface="Helvetica Neue"/>
                <a:ea typeface="Helvetica Neue"/>
                <a:cs typeface="Helvetica Neue"/>
                <a:sym typeface="Helvetica Neue"/>
              </a:rPr>
              <a:t> for 20 epochs, with early stopping</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Monitored:</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Train loss</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Validation loss</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Accuracy curves</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Saved best-performing weights</a:t>
            </a:r>
            <a:endParaRPr sz="1200">
              <a:solidFill>
                <a:schemeClr val="dk1"/>
              </a:solidFill>
              <a:latin typeface="Helvetica Neue"/>
              <a:ea typeface="Helvetica Neue"/>
              <a:cs typeface="Helvetica Neue"/>
              <a:sym typeface="Helvetica Neue"/>
            </a:endParaRPr>
          </a:p>
          <a:p>
            <a:pPr indent="0" lvl="0" marL="914400" marR="0" rtl="0" algn="just">
              <a:lnSpc>
                <a:spcPct val="150000"/>
              </a:lnSpc>
              <a:spcBef>
                <a:spcPts val="1200"/>
              </a:spcBef>
              <a:spcAft>
                <a:spcPts val="0"/>
              </a:spcAft>
              <a:buNone/>
            </a:pPr>
            <a:r>
              <a:rPr lang="en-US" sz="1100">
                <a:solidFill>
                  <a:schemeClr val="dk1"/>
                </a:solidFill>
                <a:latin typeface="Helvetica Neue"/>
                <a:ea typeface="Helvetica Neue"/>
                <a:cs typeface="Helvetica Neue"/>
                <a:sym typeface="Helvetica Neue"/>
              </a:rPr>
              <a:t>                                                                    </a:t>
            </a:r>
            <a:endParaRPr sz="1100">
              <a:solidFill>
                <a:schemeClr val="dk1"/>
              </a:solidFill>
              <a:latin typeface="Helvetica Neue"/>
              <a:ea typeface="Helvetica Neue"/>
              <a:cs typeface="Helvetica Neue"/>
              <a:sym typeface="Helvetica Neu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3ae200bc795_0_115"/>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rPr lang="en-US"/>
              <a:t>Work Done(after mid-term evaluation)</a:t>
            </a:r>
            <a:endParaRPr/>
          </a:p>
        </p:txBody>
      </p:sp>
      <p:sp>
        <p:nvSpPr>
          <p:cNvPr id="105" name="Google Shape;105;g3ae200bc795_0_115"/>
          <p:cNvSpPr txBox="1"/>
          <p:nvPr/>
        </p:nvSpPr>
        <p:spPr>
          <a:xfrm>
            <a:off x="0" y="864650"/>
            <a:ext cx="8956800" cy="5595300"/>
          </a:xfrm>
          <a:prstGeom prst="rect">
            <a:avLst/>
          </a:prstGeom>
          <a:noFill/>
          <a:ln>
            <a:noFill/>
          </a:ln>
        </p:spPr>
        <p:txBody>
          <a:bodyPr anchorCtr="0" anchor="t" bIns="45700" lIns="91425" spcFirstLastPara="1" rIns="91425" wrap="square" tIns="45700">
            <a:noAutofit/>
          </a:bodyPr>
          <a:lstStyle/>
          <a:p>
            <a:pPr indent="0" lvl="0" marL="0" marR="0" rtl="0" algn="ctr">
              <a:lnSpc>
                <a:spcPct val="150000"/>
              </a:lnSpc>
              <a:spcBef>
                <a:spcPts val="630"/>
              </a:spcBef>
              <a:spcAft>
                <a:spcPts val="0"/>
              </a:spcAft>
              <a:buNone/>
            </a:pPr>
            <a:r>
              <a:rPr b="1" lang="en-US" sz="2000">
                <a:solidFill>
                  <a:schemeClr val="dk1"/>
                </a:solidFill>
                <a:latin typeface="Helvetica Neue"/>
                <a:ea typeface="Helvetica Neue"/>
                <a:cs typeface="Helvetica Neue"/>
                <a:sym typeface="Helvetica Neue"/>
              </a:rPr>
              <a:t>M</a:t>
            </a:r>
            <a:r>
              <a:rPr b="1" lang="en-US" sz="2000">
                <a:solidFill>
                  <a:schemeClr val="dk1"/>
                </a:solidFill>
                <a:latin typeface="Helvetica Neue"/>
                <a:ea typeface="Helvetica Neue"/>
                <a:cs typeface="Helvetica Neue"/>
                <a:sym typeface="Helvetica Neue"/>
              </a:rPr>
              <a:t>ood Recognition Model   </a:t>
            </a:r>
            <a:r>
              <a:rPr b="1" lang="en-US" sz="1800">
                <a:solidFill>
                  <a:schemeClr val="dk1"/>
                </a:solidFill>
                <a:latin typeface="Helvetica Neue"/>
                <a:ea typeface="Helvetica Neue"/>
                <a:cs typeface="Helvetica Neue"/>
                <a:sym typeface="Helvetica Neue"/>
              </a:rPr>
              <a:t> </a:t>
            </a:r>
            <a:endParaRPr b="1" sz="1800">
              <a:solidFill>
                <a:schemeClr val="dk1"/>
              </a:solidFill>
              <a:latin typeface="Helvetica Neue"/>
              <a:ea typeface="Helvetica Neue"/>
              <a:cs typeface="Helvetica Neue"/>
              <a:sym typeface="Helvetica Neue"/>
            </a:endParaRPr>
          </a:p>
          <a:p>
            <a:pPr indent="0" lvl="0" marL="0" rtl="0" algn="l">
              <a:lnSpc>
                <a:spcPct val="115000"/>
              </a:lnSpc>
              <a:spcBef>
                <a:spcPts val="1400"/>
              </a:spcBef>
              <a:spcAft>
                <a:spcPts val="0"/>
              </a:spcAft>
              <a:buNone/>
            </a:pPr>
            <a:r>
              <a:rPr b="1" lang="en-US" sz="1200">
                <a:solidFill>
                  <a:schemeClr val="dk1"/>
                </a:solidFill>
                <a:latin typeface="Helvetica Neue"/>
                <a:ea typeface="Helvetica Neue"/>
                <a:cs typeface="Helvetica Neue"/>
                <a:sym typeface="Helvetica Neue"/>
              </a:rPr>
              <a:t>1. </a:t>
            </a:r>
            <a:r>
              <a:rPr b="1" lang="en-US" sz="1200">
                <a:solidFill>
                  <a:schemeClr val="dk1"/>
                </a:solidFill>
                <a:latin typeface="Helvetica Neue"/>
                <a:ea typeface="Helvetica Neue"/>
                <a:cs typeface="Helvetica Neue"/>
                <a:sym typeface="Helvetica Neue"/>
              </a:rPr>
              <a:t>Dataset &amp; Preprocessing</a:t>
            </a:r>
            <a:endParaRPr b="1"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Used FER-2013 (7 emotions).</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Converted grayscale → RGB, resized to 224×224.</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100">
                <a:solidFill>
                  <a:schemeClr val="dk1"/>
                </a:solidFill>
                <a:latin typeface="Helvetica Neue"/>
                <a:ea typeface="Helvetica Neue"/>
                <a:cs typeface="Helvetica Neue"/>
                <a:sym typeface="Helvetica Neue"/>
              </a:rPr>
              <a:t>Applied augmentation: flip, rotation, color jitter.</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Train/Test split: 70/30</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1400"/>
              </a:spcBef>
              <a:spcAft>
                <a:spcPts val="0"/>
              </a:spcAft>
              <a:buNone/>
            </a:pPr>
            <a:r>
              <a:rPr b="1" lang="en-US" sz="1200">
                <a:solidFill>
                  <a:schemeClr val="dk1"/>
                </a:solidFill>
                <a:latin typeface="Helvetica Neue"/>
                <a:ea typeface="Helvetica Neue"/>
                <a:cs typeface="Helvetica Neue"/>
                <a:sym typeface="Helvetica Neue"/>
              </a:rPr>
              <a:t>2. Model Development</a:t>
            </a:r>
            <a:endParaRPr b="1"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Implemented EfficientNet-B0 with modified classifier (7 classes).</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Added dropout, weighted sampler, class-weighted loss, and LR scheduler (ReduceLROnPlateau).</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Optimizer: Adam (1e-4).</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1400"/>
              </a:spcBef>
              <a:spcAft>
                <a:spcPts val="0"/>
              </a:spcAft>
              <a:buNone/>
            </a:pPr>
            <a:r>
              <a:rPr b="1" lang="en-US" sz="1200">
                <a:solidFill>
                  <a:schemeClr val="dk1"/>
                </a:solidFill>
                <a:latin typeface="Helvetica Neue"/>
                <a:ea typeface="Helvetica Neue"/>
                <a:cs typeface="Helvetica Neue"/>
                <a:sym typeface="Helvetica Neue"/>
              </a:rPr>
              <a:t>3. </a:t>
            </a:r>
            <a:r>
              <a:rPr b="1" lang="en-US" sz="1200">
                <a:solidFill>
                  <a:schemeClr val="dk1"/>
                </a:solidFill>
                <a:latin typeface="Helvetica Neue"/>
                <a:ea typeface="Helvetica Neue"/>
                <a:cs typeface="Helvetica Neue"/>
                <a:sym typeface="Helvetica Neue"/>
              </a:rPr>
              <a:t>Training &amp; Evaluation</a:t>
            </a:r>
            <a:endParaRPr b="1"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Trained for 25 epochs on GPU (Colab).</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Achieved ~70% accuracy.</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Monitored training loss, validation loss, and learning stability for each epoch.</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Adjusted learning rate automatically using scheduler when progress slowed.</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100">
                <a:solidFill>
                  <a:schemeClr val="dk1"/>
                </a:solidFill>
                <a:latin typeface="Helvetica Neue"/>
                <a:ea typeface="Helvetica Neue"/>
                <a:cs typeface="Helvetica Neue"/>
                <a:sym typeface="Helvetica Neue"/>
              </a:rPr>
              <a:t>Applied early stopping to prevent overfitting and maintain generalization.</a:t>
            </a:r>
            <a:endParaRPr sz="11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Times New Roman"/>
              <a:buChar char="●"/>
            </a:pPr>
            <a:r>
              <a:rPr lang="en-US" sz="1100">
                <a:solidFill>
                  <a:schemeClr val="dk1"/>
                </a:solidFill>
                <a:latin typeface="Helvetica Neue"/>
                <a:ea typeface="Helvetica Neue"/>
                <a:cs typeface="Helvetica Neue"/>
                <a:sym typeface="Helvetica Neue"/>
              </a:rPr>
              <a:t>Generated confusion matrix, ROC curves &amp; classification report.</a:t>
            </a:r>
            <a:endParaRPr sz="1100">
              <a:solidFill>
                <a:schemeClr val="dk1"/>
              </a:solidFill>
              <a:latin typeface="Helvetica Neue"/>
              <a:ea typeface="Helvetica Neue"/>
              <a:cs typeface="Helvetica Neue"/>
              <a:sym typeface="Helvetica Neue"/>
            </a:endParaRPr>
          </a:p>
          <a:p>
            <a:pPr indent="0" lvl="0" marL="457200" rtl="0" algn="l">
              <a:lnSpc>
                <a:spcPct val="115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a:p>
            <a:pPr indent="0" lvl="0" marL="914400" marR="0" rtl="0" algn="just">
              <a:lnSpc>
                <a:spcPct val="150000"/>
              </a:lnSpc>
              <a:spcBef>
                <a:spcPts val="1200"/>
              </a:spcBef>
              <a:spcAft>
                <a:spcPts val="0"/>
              </a:spcAft>
              <a:buNone/>
            </a:pPr>
            <a:r>
              <a:rPr lang="en-US" sz="1100">
                <a:solidFill>
                  <a:schemeClr val="dk1"/>
                </a:solidFill>
                <a:latin typeface="Helvetica Neue"/>
                <a:ea typeface="Helvetica Neue"/>
                <a:cs typeface="Helvetica Neue"/>
                <a:sym typeface="Helvetica Neue"/>
              </a:rPr>
              <a:t>                                    </a:t>
            </a:r>
            <a:r>
              <a:rPr b="1" lang="en-US" sz="1100">
                <a:solidFill>
                  <a:schemeClr val="dk1"/>
                </a:solidFill>
                <a:latin typeface="Helvetica Neue"/>
                <a:ea typeface="Helvetica Neue"/>
                <a:cs typeface="Helvetica Neue"/>
                <a:sym typeface="Helvetica Neue"/>
              </a:rPr>
              <a:t>                                </a:t>
            </a:r>
            <a:endParaRPr b="1" sz="1100">
              <a:solidFill>
                <a:schemeClr val="dk1"/>
              </a:solidFill>
              <a:latin typeface="Helvetica Neue"/>
              <a:ea typeface="Helvetica Neue"/>
              <a:cs typeface="Helvetica Neue"/>
              <a:sym typeface="Helvetica Neu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3ae19154eb3_0_0"/>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Project Design</a:t>
            </a:r>
            <a:endParaRPr/>
          </a:p>
        </p:txBody>
      </p:sp>
      <p:sp>
        <p:nvSpPr>
          <p:cNvPr id="111" name="Google Shape;111;g3ae19154eb3_0_0"/>
          <p:cNvSpPr txBox="1"/>
          <p:nvPr/>
        </p:nvSpPr>
        <p:spPr>
          <a:xfrm>
            <a:off x="0" y="778000"/>
            <a:ext cx="8956800" cy="5595300"/>
          </a:xfrm>
          <a:prstGeom prst="rect">
            <a:avLst/>
          </a:prstGeom>
          <a:noFill/>
          <a:ln>
            <a:noFill/>
          </a:ln>
        </p:spPr>
        <p:txBody>
          <a:bodyPr anchorCtr="0" anchor="t" bIns="45700" lIns="91425" spcFirstLastPara="1" rIns="91425" wrap="square" tIns="45700">
            <a:noAutofit/>
          </a:bodyPr>
          <a:lstStyle/>
          <a:p>
            <a:pPr indent="0" lvl="0" marL="457200" marR="0" rtl="0" algn="just">
              <a:lnSpc>
                <a:spcPct val="150000"/>
              </a:lnSpc>
              <a:spcBef>
                <a:spcPts val="630"/>
              </a:spcBef>
              <a:spcAft>
                <a:spcPts val="0"/>
              </a:spcAft>
              <a:buNone/>
            </a:pPr>
            <a:r>
              <a:rPr lang="en-US" sz="1800">
                <a:solidFill>
                  <a:schemeClr val="dk1"/>
                </a:solidFill>
                <a:latin typeface="Helvetica Neue"/>
                <a:ea typeface="Helvetica Neue"/>
                <a:cs typeface="Helvetica Neue"/>
                <a:sym typeface="Helvetica Neue"/>
              </a:rPr>
              <a:t>                                        </a:t>
            </a:r>
            <a:r>
              <a:rPr b="1" lang="en-US" sz="1800">
                <a:solidFill>
                  <a:schemeClr val="dk1"/>
                </a:solidFill>
                <a:latin typeface="Helvetica Neue"/>
                <a:ea typeface="Helvetica Neue"/>
                <a:cs typeface="Helvetica Neue"/>
                <a:sym typeface="Helvetica Neue"/>
              </a:rPr>
              <a:t>       System Architecture                              </a:t>
            </a:r>
            <a:endParaRPr b="1" sz="1800">
              <a:solidFill>
                <a:schemeClr val="dk1"/>
              </a:solidFill>
              <a:latin typeface="Helvetica Neue"/>
              <a:ea typeface="Helvetica Neue"/>
              <a:cs typeface="Helvetica Neue"/>
              <a:sym typeface="Helvetica Neue"/>
            </a:endParaRPr>
          </a:p>
        </p:txBody>
      </p:sp>
      <p:pic>
        <p:nvPicPr>
          <p:cNvPr id="112" name="Google Shape;112;g3ae19154eb3_0_0"/>
          <p:cNvPicPr preferRelativeResize="0"/>
          <p:nvPr/>
        </p:nvPicPr>
        <p:blipFill>
          <a:blip r:embed="rId3">
            <a:alphaModFix/>
          </a:blip>
          <a:stretch>
            <a:fillRect/>
          </a:stretch>
        </p:blipFill>
        <p:spPr>
          <a:xfrm>
            <a:off x="10800" y="1166375"/>
            <a:ext cx="9143999" cy="54872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2"/>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Project Design </a:t>
            </a:r>
            <a:r>
              <a:rPr b="0" lang="en-US" sz="2400"/>
              <a:t>(cont…)</a:t>
            </a:r>
            <a:endParaRPr b="0"/>
          </a:p>
        </p:txBody>
      </p:sp>
      <p:sp>
        <p:nvSpPr>
          <p:cNvPr id="118" name="Google Shape;118;p12"/>
          <p:cNvSpPr txBox="1"/>
          <p:nvPr/>
        </p:nvSpPr>
        <p:spPr>
          <a:xfrm>
            <a:off x="93650" y="795000"/>
            <a:ext cx="8956800" cy="61032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1. </a:t>
            </a:r>
            <a:r>
              <a:rPr b="1" lang="en-US" sz="1200">
                <a:solidFill>
                  <a:schemeClr val="dk1"/>
                </a:solidFill>
                <a:latin typeface="Helvetica Neue"/>
                <a:ea typeface="Helvetica Neue"/>
                <a:cs typeface="Helvetica Neue"/>
                <a:sym typeface="Helvetica Neue"/>
              </a:rPr>
              <a:t>Dataset &amp; Preprocessing</a:t>
            </a:r>
            <a:endParaRPr b="1"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Sources: Survey data and online health datasets</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Techniques: Data cleaning, normalization, and feature extraction for consistent, high-quality inputs</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2.</a:t>
            </a:r>
            <a:r>
              <a:rPr b="1" lang="en-US" sz="1200">
                <a:solidFill>
                  <a:schemeClr val="dk1"/>
                </a:solidFill>
                <a:latin typeface="Helvetica Neue"/>
                <a:ea typeface="Helvetica Neue"/>
                <a:cs typeface="Helvetica Neue"/>
                <a:sym typeface="Helvetica Neue"/>
              </a:rPr>
              <a:t> Model Training Modules</a:t>
            </a:r>
            <a:endParaRPr b="1"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Water Intake: LSTM (time-series) with popup reminders</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Pedometer Data: CNN / LSTM or Google Activity Recognition API</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Sedentary Hours: Derived from pedometer data with threshold-based classification</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Food Recognition: CNN + OpenCV for portion estimation (with optional manual correction)</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Mood Recognition: CNN + OpenCV (</a:t>
            </a:r>
            <a:r>
              <a:rPr lang="en-US" sz="1200">
                <a:solidFill>
                  <a:schemeClr val="dk1"/>
                </a:solidFill>
                <a:latin typeface="Helvetica Neue"/>
                <a:ea typeface="Helvetica Neue"/>
                <a:cs typeface="Helvetica Neue"/>
                <a:sym typeface="Helvetica Neue"/>
              </a:rPr>
              <a:t>face detection + mood recognition)</a:t>
            </a:r>
            <a:r>
              <a:rPr lang="en-US" sz="1200">
                <a:solidFill>
                  <a:schemeClr val="dk1"/>
                </a:solidFill>
                <a:latin typeface="Helvetica Neue"/>
                <a:ea typeface="Helvetica Neue"/>
                <a:cs typeface="Helvetica Neue"/>
                <a:sym typeface="Helvetica Neue"/>
              </a:rPr>
              <a:t>.</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Sleep Detection: </a:t>
            </a:r>
            <a:r>
              <a:rPr lang="en-US" sz="1200">
                <a:solidFill>
                  <a:schemeClr val="dk1"/>
                </a:solidFill>
                <a:latin typeface="Helvetica Neue"/>
                <a:ea typeface="Helvetica Neue"/>
                <a:cs typeface="Helvetica Neue"/>
                <a:sym typeface="Helvetica Neue"/>
              </a:rPr>
              <a:t>Deep Sleep</a:t>
            </a:r>
            <a:r>
              <a:rPr lang="en-US" sz="1200">
                <a:solidFill>
                  <a:schemeClr val="dk1"/>
                </a:solidFill>
                <a:latin typeface="Helvetica Neue"/>
                <a:ea typeface="Helvetica Neue"/>
                <a:cs typeface="Helvetica Neue"/>
                <a:sym typeface="Helvetica Neue"/>
              </a:rPr>
              <a:t> framework /Google Fit Sleep API</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3.</a:t>
            </a:r>
            <a:r>
              <a:rPr b="1" lang="en-US" sz="1200">
                <a:solidFill>
                  <a:schemeClr val="dk1"/>
                </a:solidFill>
                <a:latin typeface="Helvetica Neue"/>
                <a:ea typeface="Helvetica Neue"/>
                <a:cs typeface="Helvetica Neue"/>
                <a:sym typeface="Helvetica Neue"/>
              </a:rPr>
              <a:t> Integrated Fitness Model Training</a:t>
            </a:r>
            <a:endParaRPr b="1"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Module Integration: Combines all trained modules into a unified fitness model</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Learning Approach: Ensemble learning (stacked/weighted models) for robust lifestyle prediction and health insights</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4.</a:t>
            </a:r>
            <a:r>
              <a:rPr b="1" lang="en-US" sz="1200">
                <a:solidFill>
                  <a:schemeClr val="dk1"/>
                </a:solidFill>
                <a:latin typeface="Helvetica Neue"/>
                <a:ea typeface="Helvetica Neue"/>
                <a:cs typeface="Helvetica Neue"/>
                <a:sym typeface="Helvetica Neue"/>
              </a:rPr>
              <a:t> Mobile App Dashboard</a:t>
            </a:r>
            <a:endParaRPr b="1"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Daily Questionnaire: Collects user inputs (stress, sleep, hydration, weight, steps, medical history)</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	•	Feedback Loop: Personalized alerts and adaptive recommendations (e.g., “Low hydration,” “Excessive sitting,” “Poor</a:t>
            </a:r>
            <a:r>
              <a:rPr lang="en-US" sz="1200">
                <a:solidFill>
                  <a:schemeClr val="dk1"/>
                </a:solidFill>
                <a:latin typeface="Helvetica Neue"/>
                <a:ea typeface="Helvetica Neue"/>
                <a:cs typeface="Helvetica Neue"/>
                <a:sym typeface="Helvetica Neue"/>
              </a:rPr>
              <a:t> </a:t>
            </a:r>
            <a:r>
              <a:rPr lang="en-US" sz="1200">
                <a:solidFill>
                  <a:schemeClr val="dk1"/>
                </a:solidFill>
                <a:latin typeface="Helvetica Neue"/>
                <a:ea typeface="Helvetica Neue"/>
                <a:cs typeface="Helvetica Neue"/>
                <a:sym typeface="Helvetica Neue"/>
              </a:rPr>
              <a:t>.                        sleep  quality”)</a:t>
            </a:r>
            <a:endParaRPr sz="1200">
              <a:solidFill>
                <a:schemeClr val="dk1"/>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3"/>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Project Design </a:t>
            </a:r>
            <a:r>
              <a:rPr b="0" lang="en-US" sz="2400"/>
              <a:t>(cont…)</a:t>
            </a:r>
            <a:endParaRPr b="0"/>
          </a:p>
        </p:txBody>
      </p:sp>
      <p:sp>
        <p:nvSpPr>
          <p:cNvPr id="124" name="Google Shape;124;p13"/>
          <p:cNvSpPr txBox="1"/>
          <p:nvPr/>
        </p:nvSpPr>
        <p:spPr>
          <a:xfrm>
            <a:off x="77118" y="804231"/>
            <a:ext cx="8956714" cy="5794873"/>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br>
              <a:rPr lang="en-US" sz="1100">
                <a:solidFill>
                  <a:schemeClr val="dk1"/>
                </a:solidFill>
              </a:rPr>
            </a:b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a:p>
            <a:pPr indent="0" lvl="0" marL="457200" marR="0" rtl="0" algn="just">
              <a:lnSpc>
                <a:spcPct val="150000"/>
              </a:lnSpc>
              <a:spcBef>
                <a:spcPts val="1200"/>
              </a:spcBef>
              <a:spcAft>
                <a:spcPts val="0"/>
              </a:spcAft>
              <a:buNone/>
            </a:pPr>
            <a:r>
              <a:t/>
            </a:r>
            <a:endParaRPr sz="1800">
              <a:solidFill>
                <a:schemeClr val="dk1"/>
              </a:solidFill>
              <a:latin typeface="Helvetica Neue"/>
              <a:ea typeface="Helvetica Neue"/>
              <a:cs typeface="Helvetica Neue"/>
              <a:sym typeface="Helvetica Neue"/>
            </a:endParaRPr>
          </a:p>
        </p:txBody>
      </p:sp>
      <p:pic>
        <p:nvPicPr>
          <p:cNvPr id="125" name="Google Shape;125;p13"/>
          <p:cNvPicPr preferRelativeResize="0"/>
          <p:nvPr/>
        </p:nvPicPr>
        <p:blipFill>
          <a:blip r:embed="rId3">
            <a:alphaModFix/>
          </a:blip>
          <a:stretch>
            <a:fillRect/>
          </a:stretch>
        </p:blipFill>
        <p:spPr>
          <a:xfrm>
            <a:off x="766000" y="1110863"/>
            <a:ext cx="7992200" cy="51816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4"/>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Tools, Technologies and Languages</a:t>
            </a:r>
            <a:endParaRPr b="0"/>
          </a:p>
        </p:txBody>
      </p:sp>
      <p:sp>
        <p:nvSpPr>
          <p:cNvPr id="131" name="Google Shape;131;p14"/>
          <p:cNvSpPr txBox="1"/>
          <p:nvPr/>
        </p:nvSpPr>
        <p:spPr>
          <a:xfrm>
            <a:off x="77118" y="804231"/>
            <a:ext cx="8956714" cy="5794873"/>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US" sz="1200">
                <a:solidFill>
                  <a:schemeClr val="dk1"/>
                </a:solidFill>
                <a:latin typeface="Helvetica Neue"/>
                <a:ea typeface="Helvetica Neue"/>
                <a:cs typeface="Helvetica Neue"/>
                <a:sym typeface="Helvetica Neue"/>
              </a:rPr>
              <a:t>1</a:t>
            </a:r>
            <a:r>
              <a:rPr b="1" lang="en-US" sz="1500">
                <a:solidFill>
                  <a:schemeClr val="dk1"/>
                </a:solidFill>
                <a:latin typeface="Helvetica Neue"/>
                <a:ea typeface="Helvetica Neue"/>
                <a:cs typeface="Helvetica Neue"/>
                <a:sym typeface="Helvetica Neue"/>
              </a:rPr>
              <a:t>. Programming Languages:</a:t>
            </a:r>
            <a:endParaRPr b="1" sz="1500">
              <a:solidFill>
                <a:schemeClr val="dk1"/>
              </a:solidFill>
              <a:latin typeface="Helvetica Neue"/>
              <a:ea typeface="Helvetica Neue"/>
              <a:cs typeface="Helvetica Neue"/>
              <a:sym typeface="Helvetica Neue"/>
            </a:endParaRPr>
          </a:p>
          <a:p>
            <a:pPr indent="-311150" lvl="0" marL="457200" rtl="0" algn="just">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JavaSc</a:t>
            </a:r>
            <a:r>
              <a:rPr lang="en-US" sz="1300">
                <a:solidFill>
                  <a:schemeClr val="dk1"/>
                </a:solidFill>
                <a:latin typeface="Helvetica Neue"/>
                <a:ea typeface="Helvetica Neue"/>
                <a:cs typeface="Helvetica Neue"/>
                <a:sym typeface="Helvetica Neue"/>
              </a:rPr>
              <a:t>r</a:t>
            </a:r>
            <a:r>
              <a:rPr lang="en-US" sz="1300">
                <a:solidFill>
                  <a:schemeClr val="dk1"/>
                </a:solidFill>
                <a:latin typeface="Helvetica Neue"/>
                <a:ea typeface="Helvetica Neue"/>
                <a:cs typeface="Helvetica Neue"/>
                <a:sym typeface="Helvetica Neue"/>
              </a:rPr>
              <a:t>ipt / TypeScript </a:t>
            </a:r>
            <a:endParaRPr sz="1300">
              <a:solidFill>
                <a:schemeClr val="dk1"/>
              </a:solidFill>
              <a:latin typeface="Helvetica Neue"/>
              <a:ea typeface="Helvetica Neue"/>
              <a:cs typeface="Helvetica Neue"/>
              <a:sym typeface="Helvetica Neue"/>
            </a:endParaRPr>
          </a:p>
          <a:p>
            <a:pPr indent="-311150" lvl="0" marL="457200" rtl="0" algn="just">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Python </a:t>
            </a:r>
            <a:endParaRPr sz="1300">
              <a:solidFill>
                <a:schemeClr val="dk1"/>
              </a:solidFill>
              <a:latin typeface="Helvetica Neue"/>
              <a:ea typeface="Helvetica Neue"/>
              <a:cs typeface="Helvetica Neue"/>
              <a:sym typeface="Helvetica Neue"/>
            </a:endParaRPr>
          </a:p>
          <a:p>
            <a:pPr indent="-311150" lvl="0" marL="457200" rtl="0" algn="just">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SQL </a:t>
            </a:r>
            <a:endParaRPr sz="1300">
              <a:solidFill>
                <a:schemeClr val="dk1"/>
              </a:solidFill>
              <a:latin typeface="Helvetica Neue"/>
              <a:ea typeface="Helvetica Neue"/>
              <a:cs typeface="Helvetica Neue"/>
              <a:sym typeface="Helvetica Neue"/>
            </a:endParaRPr>
          </a:p>
          <a:p>
            <a:pPr indent="0" lvl="0" marL="0" rtl="0" algn="just">
              <a:lnSpc>
                <a:spcPct val="150000"/>
              </a:lnSpc>
              <a:spcBef>
                <a:spcPts val="0"/>
              </a:spcBef>
              <a:spcAft>
                <a:spcPts val="0"/>
              </a:spcAft>
              <a:buNone/>
            </a:pPr>
            <a:r>
              <a:t/>
            </a:r>
            <a:endParaRPr b="1" sz="1200">
              <a:solidFill>
                <a:schemeClr val="dk1"/>
              </a:solidFill>
              <a:latin typeface="Helvetica Neue"/>
              <a:ea typeface="Helvetica Neue"/>
              <a:cs typeface="Helvetica Neue"/>
              <a:sym typeface="Helvetica Neue"/>
            </a:endParaRPr>
          </a:p>
          <a:p>
            <a:pPr indent="0" lvl="0" marL="0" rtl="0" algn="just">
              <a:lnSpc>
                <a:spcPct val="150000"/>
              </a:lnSpc>
              <a:spcBef>
                <a:spcPts val="0"/>
              </a:spcBef>
              <a:spcAft>
                <a:spcPts val="0"/>
              </a:spcAft>
              <a:buNone/>
            </a:pPr>
            <a:r>
              <a:rPr b="1" lang="en-US" sz="1200">
                <a:solidFill>
                  <a:schemeClr val="dk1"/>
                </a:solidFill>
                <a:latin typeface="Helvetica Neue"/>
                <a:ea typeface="Helvetica Neue"/>
                <a:cs typeface="Helvetica Neue"/>
                <a:sym typeface="Helvetica Neue"/>
              </a:rPr>
              <a:t>2. </a:t>
            </a:r>
            <a:r>
              <a:rPr b="1" lang="en-US" sz="1500">
                <a:solidFill>
                  <a:schemeClr val="dk1"/>
                </a:solidFill>
                <a:latin typeface="Helvetica Neue"/>
                <a:ea typeface="Helvetica Neue"/>
                <a:cs typeface="Helvetica Neue"/>
                <a:sym typeface="Helvetica Neue"/>
              </a:rPr>
              <a:t>Technologies:</a:t>
            </a:r>
            <a:endParaRPr b="1" sz="1500">
              <a:solidFill>
                <a:schemeClr val="dk1"/>
              </a:solidFill>
              <a:latin typeface="Helvetica Neue"/>
              <a:ea typeface="Helvetica Neue"/>
              <a:cs typeface="Helvetica Neue"/>
              <a:sym typeface="Helvetica Neue"/>
            </a:endParaRPr>
          </a:p>
          <a:p>
            <a:pPr indent="-311150" lvl="0" marL="457200" rtl="0" algn="l">
              <a:lnSpc>
                <a:spcPct val="150000"/>
              </a:lnSpc>
              <a:spcBef>
                <a:spcPts val="120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React Native 0.76</a:t>
            </a:r>
            <a:r>
              <a:rPr lang="en-US" sz="1300">
                <a:solidFill>
                  <a:schemeClr val="dk1"/>
                </a:solidFill>
                <a:latin typeface="Helvetica Neue"/>
                <a:ea typeface="Helvetica Neue"/>
                <a:cs typeface="Helvetica Neue"/>
                <a:sym typeface="Helvetica Neue"/>
              </a:rPr>
              <a:t> - mobile app developmen</a:t>
            </a:r>
            <a:r>
              <a:rPr lang="en-US" sz="1300">
                <a:solidFill>
                  <a:schemeClr val="dk1"/>
                </a:solidFill>
                <a:latin typeface="Helvetica Neue"/>
                <a:ea typeface="Helvetica Neue"/>
                <a:cs typeface="Helvetica Neue"/>
                <a:sym typeface="Helvetica Neue"/>
              </a:rPr>
              <a:t>t</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Node.js 20 LTS + Express.js 4.21</a:t>
            </a:r>
            <a:r>
              <a:rPr lang="en-US" sz="1300">
                <a:solidFill>
                  <a:schemeClr val="dk1"/>
                </a:solidFill>
                <a:latin typeface="Helvetica Neue"/>
                <a:ea typeface="Helvetica Neue"/>
                <a:cs typeface="Helvetica Neue"/>
                <a:sym typeface="Helvetica Neue"/>
              </a:rPr>
              <a:t> - backend APIs</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MongoDB Atlas 7.0 + Mongoose 8.6</a:t>
            </a:r>
            <a:r>
              <a:rPr lang="en-US" sz="1300">
                <a:solidFill>
                  <a:schemeClr val="dk1"/>
                </a:solidFill>
                <a:latin typeface="Helvetica Neue"/>
                <a:ea typeface="Helvetica Neue"/>
                <a:cs typeface="Helvetica Neue"/>
                <a:sym typeface="Helvetica Neue"/>
              </a:rPr>
              <a:t> - NoSQL database</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JWT Authentication (jsonwebtoken 9.0.2)</a:t>
            </a:r>
            <a:r>
              <a:rPr lang="en-US" sz="1300">
                <a:solidFill>
                  <a:schemeClr val="dk1"/>
                </a:solidFill>
                <a:latin typeface="Helvetica Neue"/>
                <a:ea typeface="Helvetica Neue"/>
                <a:cs typeface="Helvetica Neue"/>
                <a:sym typeface="Helvetica Neue"/>
              </a:rPr>
              <a:t> - secure login</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Firebase Cloud Messaging v12.0 / OneSignal 5.0</a:t>
            </a:r>
            <a:r>
              <a:rPr lang="en-US" sz="1300">
                <a:solidFill>
                  <a:schemeClr val="dk1"/>
                </a:solidFill>
                <a:latin typeface="Helvetica Neue"/>
                <a:ea typeface="Helvetica Neue"/>
                <a:cs typeface="Helvetica Neue"/>
                <a:sym typeface="Helvetica Neue"/>
              </a:rPr>
              <a:t> - push notifications</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TensorFlow 2.16 / Keras 3.4/ PyTorch</a:t>
            </a:r>
            <a:r>
              <a:rPr lang="en-US" sz="1300">
                <a:solidFill>
                  <a:schemeClr val="dk1"/>
                </a:solidFill>
                <a:latin typeface="Helvetica Neue"/>
                <a:ea typeface="Helvetica Neue"/>
                <a:cs typeface="Helvetica Neue"/>
                <a:sym typeface="Helvetica Neue"/>
              </a:rPr>
              <a:t> - LSTM, CNN, DeepSleep framework</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Scikit-learn 1.5</a:t>
            </a:r>
            <a:r>
              <a:rPr lang="en-US" sz="1300">
                <a:solidFill>
                  <a:schemeClr val="dk1"/>
                </a:solidFill>
                <a:latin typeface="Helvetica Neue"/>
                <a:ea typeface="Helvetica Neue"/>
                <a:cs typeface="Helvetica Neue"/>
                <a:sym typeface="Helvetica Neue"/>
              </a:rPr>
              <a:t> - baseline ML models, ensemble learning</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Hugging Face Transformers 4.44</a:t>
            </a:r>
            <a:r>
              <a:rPr lang="en-US" sz="1300">
                <a:solidFill>
                  <a:schemeClr val="dk1"/>
                </a:solidFill>
                <a:latin typeface="Helvetica Neue"/>
                <a:ea typeface="Helvetica Neue"/>
                <a:cs typeface="Helvetica Neue"/>
                <a:sym typeface="Helvetica Neue"/>
              </a:rPr>
              <a:t> - mood detection (text/emotion)</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OpenCV 4.10</a:t>
            </a:r>
            <a:r>
              <a:rPr lang="en-US" sz="1300">
                <a:solidFill>
                  <a:schemeClr val="dk1"/>
                </a:solidFill>
                <a:latin typeface="Helvetica Neue"/>
                <a:ea typeface="Helvetica Neue"/>
                <a:cs typeface="Helvetica Neue"/>
                <a:sym typeface="Helvetica Neue"/>
              </a:rPr>
              <a:t> - food recognition &amp; portion estimation</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Google Fit API</a:t>
            </a:r>
            <a:r>
              <a:rPr lang="en-US" sz="1300">
                <a:solidFill>
                  <a:schemeClr val="dk1"/>
                </a:solidFill>
                <a:latin typeface="Helvetica Neue"/>
                <a:ea typeface="Helvetica Neue"/>
                <a:cs typeface="Helvetica Neue"/>
                <a:sym typeface="Helvetica Neue"/>
              </a:rPr>
              <a:t> - step count &amp; sleep tracking (alternative to sensors)</a:t>
            </a:r>
            <a:endParaRPr sz="1300">
              <a:solidFill>
                <a:schemeClr val="dk1"/>
              </a:solidFill>
              <a:latin typeface="Helvetica Neue"/>
              <a:ea typeface="Helvetica Neue"/>
              <a:cs typeface="Helvetica Neue"/>
              <a:sym typeface="Helvetica Neue"/>
            </a:endParaRPr>
          </a:p>
          <a:p>
            <a:pPr indent="-311150" lvl="0" marL="457200" rtl="0" algn="l">
              <a:lnSpc>
                <a:spcPct val="15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GitHub </a:t>
            </a:r>
            <a:r>
              <a:rPr lang="en-US" sz="1300">
                <a:solidFill>
                  <a:schemeClr val="dk1"/>
                </a:solidFill>
                <a:latin typeface="Helvetica Neue"/>
                <a:ea typeface="Helvetica Neue"/>
                <a:cs typeface="Helvetica Neue"/>
                <a:sym typeface="Helvetica Neue"/>
              </a:rPr>
              <a:t> - version control </a:t>
            </a:r>
            <a:endParaRPr b="1" sz="13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sz="1300">
              <a:solidFill>
                <a:schemeClr val="dk1"/>
              </a:solidFill>
              <a:latin typeface="Helvetica Neue"/>
              <a:ea typeface="Helvetica Neue"/>
              <a:cs typeface="Helvetica Neue"/>
              <a:sym typeface="Helvetica Neue"/>
            </a:endParaRPr>
          </a:p>
          <a:p>
            <a:pPr indent="0" lvl="0" marL="457200" rtl="0" algn="l">
              <a:lnSpc>
                <a:spcPct val="115000"/>
              </a:lnSpc>
              <a:spcBef>
                <a:spcPts val="1200"/>
              </a:spcBef>
              <a:spcAft>
                <a:spcPts val="0"/>
              </a:spcAft>
              <a:buNone/>
            </a:pPr>
            <a:r>
              <a:t/>
            </a:r>
            <a:endParaRPr sz="11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0"/>
              </a:spcAft>
              <a:buNone/>
            </a:pPr>
            <a:r>
              <a:t/>
            </a:r>
            <a:endParaRPr b="1" sz="1200">
              <a:solidFill>
                <a:schemeClr val="dk1"/>
              </a:solidFill>
              <a:latin typeface="Helvetica Neue"/>
              <a:ea typeface="Helvetica Neue"/>
              <a:cs typeface="Helvetica Neue"/>
              <a:sym typeface="Helvetica Neue"/>
            </a:endParaRPr>
          </a:p>
          <a:p>
            <a:pPr indent="0" lvl="0" marL="0" marR="0" rtl="0" algn="just">
              <a:lnSpc>
                <a:spcPct val="150000"/>
              </a:lnSpc>
              <a:spcBef>
                <a:spcPts val="0"/>
              </a:spcBef>
              <a:spcAft>
                <a:spcPts val="0"/>
              </a:spcAft>
              <a:buNone/>
            </a:pPr>
            <a:r>
              <a:t/>
            </a:r>
            <a:endParaRPr sz="1800">
              <a:solidFill>
                <a:schemeClr val="dk1"/>
              </a:solidFill>
              <a:latin typeface="Helvetica Neue"/>
              <a:ea typeface="Helvetica Neue"/>
              <a:cs typeface="Helvetica Neue"/>
              <a:sym typeface="Helvetica Neu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5"/>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Tools, Technologies and Languages (cont…)</a:t>
            </a:r>
            <a:endParaRPr b="0"/>
          </a:p>
        </p:txBody>
      </p:sp>
      <p:sp>
        <p:nvSpPr>
          <p:cNvPr id="137" name="Google Shape;137;p15"/>
          <p:cNvSpPr txBox="1"/>
          <p:nvPr/>
        </p:nvSpPr>
        <p:spPr>
          <a:xfrm>
            <a:off x="40643" y="724556"/>
            <a:ext cx="8956800" cy="5794800"/>
          </a:xfrm>
          <a:prstGeom prst="rect">
            <a:avLst/>
          </a:prstGeom>
          <a:noFill/>
          <a:ln>
            <a:noFill/>
          </a:ln>
        </p:spPr>
        <p:txBody>
          <a:bodyPr anchorCtr="0" anchor="t" bIns="45700" lIns="91425" spcFirstLastPara="1" rIns="91425" wrap="square" tIns="45700">
            <a:noAutofit/>
          </a:bodyPr>
          <a:lstStyle/>
          <a:p>
            <a:pPr indent="0" lvl="0" marL="0" rtl="0" algn="l">
              <a:lnSpc>
                <a:spcPct val="200000"/>
              </a:lnSpc>
              <a:spcBef>
                <a:spcPts val="1200"/>
              </a:spcBef>
              <a:spcAft>
                <a:spcPts val="0"/>
              </a:spcAft>
              <a:buClr>
                <a:schemeClr val="dk1"/>
              </a:buClr>
              <a:buSzPts val="1100"/>
              <a:buFont typeface="Arial"/>
              <a:buNone/>
            </a:pPr>
            <a:r>
              <a:rPr lang="en-US" sz="1500">
                <a:solidFill>
                  <a:schemeClr val="dk1"/>
                </a:solidFill>
                <a:latin typeface="Helvetica Neue"/>
                <a:ea typeface="Helvetica Neue"/>
                <a:cs typeface="Helvetica Neue"/>
                <a:sym typeface="Helvetica Neue"/>
              </a:rPr>
              <a:t>3. </a:t>
            </a:r>
            <a:r>
              <a:rPr b="1" lang="en-US" sz="1500">
                <a:solidFill>
                  <a:schemeClr val="dk1"/>
                </a:solidFill>
                <a:latin typeface="Helvetica Neue"/>
                <a:ea typeface="Helvetica Neue"/>
                <a:cs typeface="Helvetica Neue"/>
                <a:sym typeface="Helvetica Neue"/>
              </a:rPr>
              <a:t> Tools</a:t>
            </a:r>
            <a:endParaRPr b="1" sz="1500">
              <a:solidFill>
                <a:schemeClr val="dk1"/>
              </a:solidFill>
              <a:latin typeface="Helvetica Neue"/>
              <a:ea typeface="Helvetica Neue"/>
              <a:cs typeface="Helvetica Neue"/>
              <a:sym typeface="Helvetica Neue"/>
            </a:endParaRPr>
          </a:p>
          <a:p>
            <a:pPr indent="-311150" lvl="0" marL="457200" rtl="0" algn="l">
              <a:lnSpc>
                <a:spcPct val="200000"/>
              </a:lnSpc>
              <a:spcBef>
                <a:spcPts val="120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pandas 2.2, numpy 1.26</a:t>
            </a:r>
            <a:r>
              <a:rPr lang="en-US" sz="1300">
                <a:solidFill>
                  <a:schemeClr val="dk1"/>
                </a:solidFill>
                <a:latin typeface="Helvetica Neue"/>
                <a:ea typeface="Helvetica Neue"/>
                <a:cs typeface="Helvetica Neue"/>
                <a:sym typeface="Helvetica Neue"/>
              </a:rPr>
              <a:t> → dataset preprocessing &amp; feature extraction</a:t>
            </a:r>
            <a:endParaRPr sz="1300">
              <a:solidFill>
                <a:schemeClr val="dk1"/>
              </a:solidFill>
              <a:latin typeface="Helvetica Neue"/>
              <a:ea typeface="Helvetica Neue"/>
              <a:cs typeface="Helvetica Neue"/>
              <a:sym typeface="Helvetica Neue"/>
            </a:endParaRPr>
          </a:p>
          <a:p>
            <a:pPr indent="-311150" lvl="0" marL="457200" rtl="0" algn="l">
              <a:lnSpc>
                <a:spcPct val="20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Matplotlib 3.9 / Seaborn 0.13</a:t>
            </a:r>
            <a:r>
              <a:rPr lang="en-US" sz="1300">
                <a:solidFill>
                  <a:schemeClr val="dk1"/>
                </a:solidFill>
                <a:latin typeface="Helvetica Neue"/>
                <a:ea typeface="Helvetica Neue"/>
                <a:cs typeface="Helvetica Neue"/>
                <a:sym typeface="Helvetica Neue"/>
              </a:rPr>
              <a:t> → visualizations</a:t>
            </a:r>
            <a:endParaRPr sz="1300">
              <a:solidFill>
                <a:schemeClr val="dk1"/>
              </a:solidFill>
              <a:latin typeface="Helvetica Neue"/>
              <a:ea typeface="Helvetica Neue"/>
              <a:cs typeface="Helvetica Neue"/>
              <a:sym typeface="Helvetica Neue"/>
            </a:endParaRPr>
          </a:p>
          <a:p>
            <a:pPr indent="-311150" lvl="0" marL="457200" rtl="0" algn="l">
              <a:lnSpc>
                <a:spcPct val="20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Draw.io </a:t>
            </a:r>
            <a:r>
              <a:rPr lang="en-US" sz="1300">
                <a:solidFill>
                  <a:schemeClr val="dk1"/>
                </a:solidFill>
                <a:latin typeface="Helvetica Neue"/>
                <a:ea typeface="Helvetica Neue"/>
                <a:cs typeface="Helvetica Neue"/>
                <a:sym typeface="Helvetica Neue"/>
              </a:rPr>
              <a:t> → architecture diagrams</a:t>
            </a:r>
            <a:endParaRPr sz="1300">
              <a:solidFill>
                <a:schemeClr val="dk1"/>
              </a:solidFill>
              <a:latin typeface="Helvetica Neue"/>
              <a:ea typeface="Helvetica Neue"/>
              <a:cs typeface="Helvetica Neue"/>
              <a:sym typeface="Helvetica Neue"/>
            </a:endParaRPr>
          </a:p>
          <a:p>
            <a:pPr indent="-311150" lvl="0" marL="457200" rtl="0" algn="l">
              <a:lnSpc>
                <a:spcPct val="200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Google Docs / MS Word 2025</a:t>
            </a:r>
            <a:r>
              <a:rPr lang="en-US" sz="1300">
                <a:solidFill>
                  <a:schemeClr val="dk1"/>
                </a:solidFill>
                <a:latin typeface="Helvetica Neue"/>
                <a:ea typeface="Helvetica Neue"/>
                <a:cs typeface="Helvetica Neue"/>
                <a:sym typeface="Helvetica Neue"/>
              </a:rPr>
              <a:t> → documentation &amp; reports</a:t>
            </a:r>
            <a:endParaRPr b="1" sz="1300">
              <a:solidFill>
                <a:schemeClr val="dk1"/>
              </a:solidFill>
              <a:latin typeface="Helvetica Neue"/>
              <a:ea typeface="Helvetica Neue"/>
              <a:cs typeface="Helvetica Neue"/>
              <a:sym typeface="Helvetica Neue"/>
            </a:endParaRPr>
          </a:p>
          <a:p>
            <a:pPr indent="0" lvl="0" marL="0" marR="0" rtl="0" algn="just">
              <a:lnSpc>
                <a:spcPct val="150000"/>
              </a:lnSpc>
              <a:spcBef>
                <a:spcPts val="1200"/>
              </a:spcBef>
              <a:spcAft>
                <a:spcPts val="0"/>
              </a:spcAft>
              <a:buNone/>
            </a:pPr>
            <a:r>
              <a:t/>
            </a:r>
            <a:endParaRPr sz="1800">
              <a:solidFill>
                <a:schemeClr val="dk1"/>
              </a:solidFill>
              <a:latin typeface="Helvetica Neue"/>
              <a:ea typeface="Helvetica Neue"/>
              <a:cs typeface="Helvetica Neue"/>
              <a:sym typeface="Helvetica Neu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6"/>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Dataset</a:t>
            </a:r>
            <a:endParaRPr/>
          </a:p>
        </p:txBody>
      </p:sp>
      <p:sp>
        <p:nvSpPr>
          <p:cNvPr id="143" name="Google Shape;143;p16"/>
          <p:cNvSpPr txBox="1"/>
          <p:nvPr/>
        </p:nvSpPr>
        <p:spPr>
          <a:xfrm>
            <a:off x="77118" y="804231"/>
            <a:ext cx="8956800" cy="57948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1200"/>
              </a:spcBef>
              <a:spcAft>
                <a:spcPts val="0"/>
              </a:spcAft>
              <a:buClr>
                <a:schemeClr val="dk1"/>
              </a:buClr>
              <a:buSzPts val="1100"/>
              <a:buFont typeface="Arial"/>
              <a:buNone/>
            </a:pPr>
            <a:r>
              <a:rPr b="1" lang="en-US" sz="1500">
                <a:solidFill>
                  <a:schemeClr val="dk1"/>
                </a:solidFill>
                <a:latin typeface="Helvetica Neue"/>
                <a:ea typeface="Helvetica Neue"/>
                <a:cs typeface="Helvetica Neue"/>
                <a:sym typeface="Helvetica Neue"/>
              </a:rPr>
              <a:t>Data Sources</a:t>
            </a:r>
            <a:r>
              <a:rPr b="1" lang="en-US" sz="1200">
                <a:solidFill>
                  <a:schemeClr val="dk1"/>
                </a:solidFill>
                <a:latin typeface="Helvetica Neue"/>
                <a:ea typeface="Helvetica Neue"/>
                <a:cs typeface="Helvetica Neue"/>
                <a:sym typeface="Helvetica Neue"/>
              </a:rPr>
              <a:t>:</a:t>
            </a:r>
            <a:endParaRPr b="1" sz="1200">
              <a:solidFill>
                <a:schemeClr val="dk1"/>
              </a:solidFill>
              <a:latin typeface="Helvetica Neue"/>
              <a:ea typeface="Helvetica Neue"/>
              <a:cs typeface="Helvetica Neue"/>
              <a:sym typeface="Helvetica Neue"/>
            </a:endParaRPr>
          </a:p>
          <a:p>
            <a:pPr indent="-311150" lvl="0" marL="457200" rtl="0" algn="just">
              <a:lnSpc>
                <a:spcPct val="115000"/>
              </a:lnSpc>
              <a:spcBef>
                <a:spcPts val="120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Primary:</a:t>
            </a:r>
            <a:r>
              <a:rPr lang="en-US" sz="1300">
                <a:solidFill>
                  <a:schemeClr val="dk1"/>
                </a:solidFill>
                <a:latin typeface="Helvetica Neue"/>
                <a:ea typeface="Helvetica Neue"/>
                <a:cs typeface="Helvetica Neue"/>
                <a:sym typeface="Helvetica Neue"/>
              </a:rPr>
              <a:t> Google Form </a:t>
            </a:r>
            <a:r>
              <a:rPr i="1" lang="en-US" sz="1300">
                <a:solidFill>
                  <a:schemeClr val="dk1"/>
                </a:solidFill>
                <a:latin typeface="Helvetica Neue"/>
                <a:ea typeface="Helvetica Neue"/>
                <a:cs typeface="Helvetica Neue"/>
                <a:sym typeface="Helvetica Neue"/>
              </a:rPr>
              <a:t>“Daily Wellness Check-In”</a:t>
            </a:r>
            <a:r>
              <a:rPr lang="en-US" sz="1300">
                <a:solidFill>
                  <a:schemeClr val="dk1"/>
                </a:solidFill>
                <a:latin typeface="Helvetica Neue"/>
                <a:ea typeface="Helvetica Neue"/>
                <a:cs typeface="Helvetica Neue"/>
                <a:sym typeface="Helvetica Neue"/>
              </a:rPr>
              <a:t> — self-reported lifestyle, nutrition, sleep, mood, and activity data.</a:t>
            </a:r>
            <a:br>
              <a:rPr lang="en-US" sz="1300">
                <a:solidFill>
                  <a:schemeClr val="dk1"/>
                </a:solidFill>
                <a:latin typeface="Helvetica Neue"/>
                <a:ea typeface="Helvetica Neue"/>
                <a:cs typeface="Helvetica Neue"/>
                <a:sym typeface="Helvetica Neue"/>
              </a:rPr>
            </a:br>
            <a:endParaRPr sz="1300">
              <a:solidFill>
                <a:schemeClr val="dk1"/>
              </a:solidFill>
              <a:latin typeface="Helvetica Neue"/>
              <a:ea typeface="Helvetica Neue"/>
              <a:cs typeface="Helvetica Neue"/>
              <a:sym typeface="Helvetica Neue"/>
            </a:endParaRPr>
          </a:p>
          <a:p>
            <a:pPr indent="-311150" lvl="0" marL="457200" rtl="0" algn="just">
              <a:lnSpc>
                <a:spcPct val="115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Secondary:</a:t>
            </a:r>
            <a:r>
              <a:rPr lang="en-US" sz="1300">
                <a:solidFill>
                  <a:schemeClr val="dk1"/>
                </a:solidFill>
                <a:latin typeface="Helvetica Neue"/>
                <a:ea typeface="Helvetica Neue"/>
                <a:cs typeface="Helvetica Neue"/>
                <a:sym typeface="Helvetica Neue"/>
              </a:rPr>
              <a:t> Food image datasets for portion detection: </a:t>
            </a:r>
            <a:r>
              <a:rPr b="1" lang="en-US" sz="1300">
                <a:solidFill>
                  <a:schemeClr val="dk1"/>
                </a:solidFill>
                <a:latin typeface="Helvetica Neue"/>
                <a:ea typeface="Helvetica Neue"/>
                <a:cs typeface="Helvetica Neue"/>
                <a:sym typeface="Helvetica Neue"/>
              </a:rPr>
              <a:t>Food-101</a:t>
            </a:r>
            <a:r>
              <a:rPr lang="en-US" sz="1300">
                <a:solidFill>
                  <a:schemeClr val="dk1"/>
                </a:solidFill>
                <a:latin typeface="Helvetica Neue"/>
                <a:ea typeface="Helvetica Neue"/>
                <a:cs typeface="Helvetica Neue"/>
                <a:sym typeface="Helvetica Neue"/>
              </a:rPr>
              <a:t> (101 categories), </a:t>
            </a:r>
            <a:r>
              <a:rPr b="1" lang="en-US" sz="1300">
                <a:solidFill>
                  <a:schemeClr val="dk1"/>
                </a:solidFill>
                <a:latin typeface="Helvetica Neue"/>
                <a:ea typeface="Helvetica Neue"/>
                <a:cs typeface="Helvetica Neue"/>
                <a:sym typeface="Helvetica Neue"/>
              </a:rPr>
              <a:t>IndianFood16</a:t>
            </a:r>
            <a:r>
              <a:rPr lang="en-US" sz="1300">
                <a:solidFill>
                  <a:schemeClr val="dk1"/>
                </a:solidFill>
                <a:latin typeface="Helvetica Neue"/>
                <a:ea typeface="Helvetica Neue"/>
                <a:cs typeface="Helvetica Neue"/>
                <a:sym typeface="Helvetica Neue"/>
              </a:rPr>
              <a:t> (16 Indian cuisines) and FER-2013 (face images).</a:t>
            </a:r>
            <a:br>
              <a:rPr lang="en-US" sz="1300">
                <a:solidFill>
                  <a:schemeClr val="dk1"/>
                </a:solidFill>
                <a:latin typeface="Helvetica Neue"/>
                <a:ea typeface="Helvetica Neue"/>
                <a:cs typeface="Helvetica Neue"/>
                <a:sym typeface="Helvetica Neue"/>
              </a:rPr>
            </a:br>
            <a:endParaRPr sz="1600">
              <a:solidFill>
                <a:schemeClr val="dk1"/>
              </a:solidFill>
              <a:latin typeface="Helvetica Neue"/>
              <a:ea typeface="Helvetica Neue"/>
              <a:cs typeface="Helvetica Neue"/>
              <a:sym typeface="Helvetica Neue"/>
            </a:endParaRPr>
          </a:p>
          <a:p>
            <a:pPr indent="0" lvl="0" marL="0" rtl="0" algn="just">
              <a:lnSpc>
                <a:spcPct val="115000"/>
              </a:lnSpc>
              <a:spcBef>
                <a:spcPts val="1200"/>
              </a:spcBef>
              <a:spcAft>
                <a:spcPts val="0"/>
              </a:spcAft>
              <a:buClr>
                <a:schemeClr val="dk1"/>
              </a:buClr>
              <a:buSzPts val="1100"/>
              <a:buFont typeface="Arial"/>
              <a:buNone/>
            </a:pPr>
            <a:r>
              <a:rPr b="1" lang="en-US" sz="1500">
                <a:solidFill>
                  <a:schemeClr val="dk1"/>
                </a:solidFill>
                <a:latin typeface="Helvetica Neue"/>
                <a:ea typeface="Helvetica Neue"/>
                <a:cs typeface="Helvetica Neue"/>
                <a:sym typeface="Helvetica Neue"/>
              </a:rPr>
              <a:t>Key Features:</a:t>
            </a:r>
            <a:endParaRPr b="1" sz="1500">
              <a:solidFill>
                <a:schemeClr val="dk1"/>
              </a:solidFill>
              <a:latin typeface="Helvetica Neue"/>
              <a:ea typeface="Helvetica Neue"/>
              <a:cs typeface="Helvetica Neue"/>
              <a:sym typeface="Helvetica Neue"/>
            </a:endParaRPr>
          </a:p>
          <a:p>
            <a:pPr indent="-311150" lvl="0" marL="457200" rtl="0" algn="just">
              <a:lnSpc>
                <a:spcPct val="115000"/>
              </a:lnSpc>
              <a:spcBef>
                <a:spcPts val="120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Demographics:</a:t>
            </a:r>
            <a:r>
              <a:rPr lang="en-US" sz="1300">
                <a:solidFill>
                  <a:schemeClr val="dk1"/>
                </a:solidFill>
                <a:latin typeface="Helvetica Neue"/>
                <a:ea typeface="Helvetica Neue"/>
                <a:cs typeface="Helvetica Neue"/>
                <a:sym typeface="Helvetica Neue"/>
              </a:rPr>
              <a:t> Age, Gender, Occupation, Weight, Height</a:t>
            </a:r>
            <a:br>
              <a:rPr lang="en-US" sz="1300">
                <a:solidFill>
                  <a:schemeClr val="dk1"/>
                </a:solidFill>
                <a:latin typeface="Helvetica Neue"/>
                <a:ea typeface="Helvetica Neue"/>
                <a:cs typeface="Helvetica Neue"/>
                <a:sym typeface="Helvetica Neue"/>
              </a:rPr>
            </a:br>
            <a:endParaRPr sz="1300">
              <a:solidFill>
                <a:schemeClr val="dk1"/>
              </a:solidFill>
              <a:latin typeface="Helvetica Neue"/>
              <a:ea typeface="Helvetica Neue"/>
              <a:cs typeface="Helvetica Neue"/>
              <a:sym typeface="Helvetica Neue"/>
            </a:endParaRPr>
          </a:p>
          <a:p>
            <a:pPr indent="-311150" lvl="0" marL="457200" rtl="0" algn="just">
              <a:lnSpc>
                <a:spcPct val="115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Sleep &amp; Mood:</a:t>
            </a:r>
            <a:r>
              <a:rPr lang="en-US" sz="1300">
                <a:solidFill>
                  <a:schemeClr val="dk1"/>
                </a:solidFill>
                <a:latin typeface="Helvetica Neue"/>
                <a:ea typeface="Helvetica Neue"/>
                <a:cs typeface="Helvetica Neue"/>
                <a:sym typeface="Helvetica Neue"/>
              </a:rPr>
              <a:t> Sleep hours &amp; quality, Fatigue, Emotional state, Stress</a:t>
            </a:r>
            <a:br>
              <a:rPr lang="en-US" sz="1300">
                <a:solidFill>
                  <a:schemeClr val="dk1"/>
                </a:solidFill>
                <a:latin typeface="Helvetica Neue"/>
                <a:ea typeface="Helvetica Neue"/>
                <a:cs typeface="Helvetica Neue"/>
                <a:sym typeface="Helvetica Neue"/>
              </a:rPr>
            </a:br>
            <a:endParaRPr sz="1300">
              <a:solidFill>
                <a:schemeClr val="dk1"/>
              </a:solidFill>
              <a:latin typeface="Helvetica Neue"/>
              <a:ea typeface="Helvetica Neue"/>
              <a:cs typeface="Helvetica Neue"/>
              <a:sym typeface="Helvetica Neue"/>
            </a:endParaRPr>
          </a:p>
          <a:p>
            <a:pPr indent="-311150" lvl="0" marL="457200" rtl="0" algn="just">
              <a:lnSpc>
                <a:spcPct val="115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Diet &amp; Nutrition:</a:t>
            </a:r>
            <a:r>
              <a:rPr lang="en-US" sz="1300">
                <a:solidFill>
                  <a:schemeClr val="dk1"/>
                </a:solidFill>
                <a:latin typeface="Helvetica Neue"/>
                <a:ea typeface="Helvetica Neue"/>
                <a:cs typeface="Helvetica Neue"/>
                <a:sym typeface="Helvetica Neue"/>
              </a:rPr>
              <a:t> Water intake, Meal quality, Number of meals, Food images/labels</a:t>
            </a:r>
            <a:br>
              <a:rPr lang="en-US" sz="1300">
                <a:solidFill>
                  <a:schemeClr val="dk1"/>
                </a:solidFill>
                <a:latin typeface="Helvetica Neue"/>
                <a:ea typeface="Helvetica Neue"/>
                <a:cs typeface="Helvetica Neue"/>
                <a:sym typeface="Helvetica Neue"/>
              </a:rPr>
            </a:br>
            <a:endParaRPr sz="1300">
              <a:solidFill>
                <a:schemeClr val="dk1"/>
              </a:solidFill>
              <a:latin typeface="Helvetica Neue"/>
              <a:ea typeface="Helvetica Neue"/>
              <a:cs typeface="Helvetica Neue"/>
              <a:sym typeface="Helvetica Neue"/>
            </a:endParaRPr>
          </a:p>
          <a:p>
            <a:pPr indent="-311150" lvl="0" marL="457200" rtl="0" algn="just">
              <a:lnSpc>
                <a:spcPct val="115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Physical Activity:</a:t>
            </a:r>
            <a:r>
              <a:rPr lang="en-US" sz="1300">
                <a:solidFill>
                  <a:schemeClr val="dk1"/>
                </a:solidFill>
                <a:latin typeface="Helvetica Neue"/>
                <a:ea typeface="Helvetica Neue"/>
                <a:cs typeface="Helvetica Neue"/>
                <a:sym typeface="Helvetica Neue"/>
              </a:rPr>
              <a:t> Activity level, Steps, Exercise frequency, Sedentary hours</a:t>
            </a:r>
            <a:br>
              <a:rPr lang="en-US" sz="1300">
                <a:solidFill>
                  <a:schemeClr val="dk1"/>
                </a:solidFill>
                <a:latin typeface="Helvetica Neue"/>
                <a:ea typeface="Helvetica Neue"/>
                <a:cs typeface="Helvetica Neue"/>
                <a:sym typeface="Helvetica Neue"/>
              </a:rPr>
            </a:br>
            <a:endParaRPr sz="1300">
              <a:solidFill>
                <a:schemeClr val="dk1"/>
              </a:solidFill>
              <a:latin typeface="Helvetica Neue"/>
              <a:ea typeface="Helvetica Neue"/>
              <a:cs typeface="Helvetica Neue"/>
              <a:sym typeface="Helvetica Neue"/>
            </a:endParaRPr>
          </a:p>
          <a:p>
            <a:pPr indent="-311150" lvl="0" marL="457200" rtl="0" algn="just">
              <a:lnSpc>
                <a:spcPct val="115000"/>
              </a:lnSpc>
              <a:spcBef>
                <a:spcPts val="0"/>
              </a:spcBef>
              <a:spcAft>
                <a:spcPts val="0"/>
              </a:spcAft>
              <a:buClr>
                <a:schemeClr val="dk1"/>
              </a:buClr>
              <a:buSzPts val="1300"/>
              <a:buChar char="●"/>
            </a:pPr>
            <a:r>
              <a:rPr b="1" lang="en-US" sz="1300">
                <a:solidFill>
                  <a:schemeClr val="dk1"/>
                </a:solidFill>
                <a:latin typeface="Helvetica Neue"/>
                <a:ea typeface="Helvetica Neue"/>
                <a:cs typeface="Helvetica Neue"/>
                <a:sym typeface="Helvetica Neue"/>
              </a:rPr>
              <a:t>Medical History:</a:t>
            </a:r>
            <a:r>
              <a:rPr lang="en-US" sz="1300">
                <a:solidFill>
                  <a:schemeClr val="dk1"/>
                </a:solidFill>
                <a:latin typeface="Helvetica Neue"/>
                <a:ea typeface="Helvetica Neue"/>
                <a:cs typeface="Helvetica Neue"/>
                <a:sym typeface="Helvetica Neue"/>
              </a:rPr>
              <a:t> Diabetes, Obesity, Hypertension, Heart Disease, etc.</a:t>
            </a:r>
            <a:br>
              <a:rPr lang="en-US" sz="1300">
                <a:solidFill>
                  <a:schemeClr val="dk1"/>
                </a:solidFill>
                <a:latin typeface="Helvetica Neue"/>
                <a:ea typeface="Helvetica Neue"/>
                <a:cs typeface="Helvetica Neue"/>
                <a:sym typeface="Helvetica Neue"/>
              </a:rPr>
            </a:br>
            <a:endParaRPr sz="1300">
              <a:solidFill>
                <a:schemeClr val="dk1"/>
              </a:solidFill>
              <a:latin typeface="Helvetica Neue"/>
              <a:ea typeface="Helvetica Neue"/>
              <a:cs typeface="Helvetica Neue"/>
              <a:sym typeface="Helvetica Neue"/>
            </a:endParaRPr>
          </a:p>
          <a:p>
            <a:pPr indent="0" lvl="0" marL="0" rtl="0" algn="just">
              <a:lnSpc>
                <a:spcPct val="115000"/>
              </a:lnSpc>
              <a:spcBef>
                <a:spcPts val="1200"/>
              </a:spcBef>
              <a:spcAft>
                <a:spcPts val="0"/>
              </a:spcAft>
              <a:buClr>
                <a:schemeClr val="dk1"/>
              </a:buClr>
              <a:buSzPts val="1100"/>
              <a:buFont typeface="Arial"/>
              <a:buNone/>
            </a:pPr>
            <a:r>
              <a:rPr b="1" lang="en-US" sz="1500">
                <a:solidFill>
                  <a:schemeClr val="dk1"/>
                </a:solidFill>
                <a:latin typeface="Helvetica Neue"/>
                <a:ea typeface="Helvetica Neue"/>
                <a:cs typeface="Helvetica Neue"/>
                <a:sym typeface="Helvetica Neue"/>
              </a:rPr>
              <a:t>Purpose:</a:t>
            </a:r>
            <a:br>
              <a:rPr b="1" lang="en-US" sz="1300">
                <a:solidFill>
                  <a:schemeClr val="dk1"/>
                </a:solidFill>
                <a:latin typeface="Helvetica Neue"/>
                <a:ea typeface="Helvetica Neue"/>
                <a:cs typeface="Helvetica Neue"/>
                <a:sym typeface="Helvetica Neue"/>
              </a:rPr>
            </a:br>
            <a:r>
              <a:rPr lang="en-US" sz="1300">
                <a:solidFill>
                  <a:schemeClr val="dk1"/>
                </a:solidFill>
                <a:latin typeface="Helvetica Neue"/>
                <a:ea typeface="Helvetica Neue"/>
                <a:cs typeface="Helvetica Neue"/>
                <a:sym typeface="Helvetica Neue"/>
              </a:rPr>
              <a:t> Train AI/ML models for </a:t>
            </a:r>
            <a:r>
              <a:rPr b="1" lang="en-US" sz="1300">
                <a:solidFill>
                  <a:schemeClr val="dk1"/>
                </a:solidFill>
                <a:latin typeface="Helvetica Neue"/>
                <a:ea typeface="Helvetica Neue"/>
                <a:cs typeface="Helvetica Neue"/>
                <a:sym typeface="Helvetica Neue"/>
              </a:rPr>
              <a:t>personalized wellness tracking</a:t>
            </a:r>
            <a:r>
              <a:rPr lang="en-US" sz="1300">
                <a:solidFill>
                  <a:schemeClr val="dk1"/>
                </a:solidFill>
                <a:latin typeface="Helvetica Neue"/>
                <a:ea typeface="Helvetica Neue"/>
                <a:cs typeface="Helvetica Neue"/>
                <a:sym typeface="Helvetica Neue"/>
              </a:rPr>
              <a:t>, </a:t>
            </a:r>
            <a:r>
              <a:rPr b="1" lang="en-US" sz="1300">
                <a:solidFill>
                  <a:schemeClr val="dk1"/>
                </a:solidFill>
                <a:latin typeface="Helvetica Neue"/>
                <a:ea typeface="Helvetica Neue"/>
                <a:cs typeface="Helvetica Neue"/>
                <a:sym typeface="Helvetica Neue"/>
              </a:rPr>
              <a:t>diet &amp; portion detection</a:t>
            </a:r>
            <a:r>
              <a:rPr lang="en-US" sz="1300">
                <a:solidFill>
                  <a:schemeClr val="dk1"/>
                </a:solidFill>
                <a:latin typeface="Helvetica Neue"/>
                <a:ea typeface="Helvetica Neue"/>
                <a:cs typeface="Helvetica Neue"/>
                <a:sym typeface="Helvetica Neue"/>
              </a:rPr>
              <a:t>, and </a:t>
            </a:r>
            <a:r>
              <a:rPr b="1" lang="en-US" sz="1300">
                <a:solidFill>
                  <a:schemeClr val="dk1"/>
                </a:solidFill>
                <a:latin typeface="Helvetica Neue"/>
                <a:ea typeface="Helvetica Neue"/>
                <a:cs typeface="Helvetica Neue"/>
                <a:sym typeface="Helvetica Neue"/>
              </a:rPr>
              <a:t>health insights</a:t>
            </a:r>
            <a:r>
              <a:rPr lang="en-US" sz="1300">
                <a:solidFill>
                  <a:schemeClr val="dk1"/>
                </a:solidFill>
                <a:latin typeface="Helvetica Neue"/>
                <a:ea typeface="Helvetica Neue"/>
                <a:cs typeface="Helvetica Neue"/>
                <a:sym typeface="Helvetica Neue"/>
              </a:rPr>
              <a:t>.</a:t>
            </a:r>
            <a:endParaRPr sz="1300">
              <a:solidFill>
                <a:schemeClr val="dk1"/>
              </a:solidFill>
              <a:latin typeface="Helvetica Neue"/>
              <a:ea typeface="Helvetica Neue"/>
              <a:cs typeface="Helvetica Neue"/>
              <a:sym typeface="Helvetica Neue"/>
            </a:endParaRPr>
          </a:p>
          <a:p>
            <a:pPr indent="0" lvl="0" marL="457200" marR="0" rtl="0" algn="just">
              <a:lnSpc>
                <a:spcPct val="150000"/>
              </a:lnSpc>
              <a:spcBef>
                <a:spcPts val="1200"/>
              </a:spcBef>
              <a:spcAft>
                <a:spcPts val="0"/>
              </a:spcAft>
              <a:buNone/>
            </a:pPr>
            <a:r>
              <a:t/>
            </a:r>
            <a:endParaRPr b="1" sz="1100">
              <a:solidFill>
                <a:schemeClr val="dk1"/>
              </a:solidFill>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3ae19154eb3_0_11"/>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Implementation </a:t>
            </a:r>
            <a:endParaRPr/>
          </a:p>
        </p:txBody>
      </p:sp>
      <p:sp>
        <p:nvSpPr>
          <p:cNvPr id="149" name="Google Shape;149;g3ae19154eb3_0_11"/>
          <p:cNvSpPr txBox="1"/>
          <p:nvPr/>
        </p:nvSpPr>
        <p:spPr>
          <a:xfrm>
            <a:off x="125175" y="724675"/>
            <a:ext cx="8624100" cy="5794800"/>
          </a:xfrm>
          <a:prstGeom prst="rect">
            <a:avLst/>
          </a:prstGeom>
          <a:noFill/>
          <a:ln>
            <a:noFill/>
          </a:ln>
        </p:spPr>
        <p:txBody>
          <a:bodyPr anchorCtr="0" anchor="t" bIns="45700" lIns="91425" spcFirstLastPara="1" rIns="91425" wrap="square" tIns="45700">
            <a:noAutofit/>
          </a:bodyPr>
          <a:lstStyle/>
          <a:p>
            <a:pPr indent="0" lvl="0" marL="457200" marR="0" rtl="0" algn="ctr">
              <a:lnSpc>
                <a:spcPct val="150000"/>
              </a:lnSpc>
              <a:spcBef>
                <a:spcPts val="630"/>
              </a:spcBef>
              <a:spcAft>
                <a:spcPts val="0"/>
              </a:spcAft>
              <a:buNone/>
            </a:pPr>
            <a:r>
              <a:rPr b="1" lang="en-US" sz="1800">
                <a:solidFill>
                  <a:schemeClr val="dk1"/>
                </a:solidFill>
                <a:latin typeface="Helvetica Neue"/>
                <a:ea typeface="Helvetica Neue"/>
                <a:cs typeface="Helvetica Neue"/>
                <a:sym typeface="Helvetica Neue"/>
              </a:rPr>
              <a:t>Food Detection Model</a:t>
            </a:r>
            <a:endParaRPr b="1" sz="1800">
              <a:solidFill>
                <a:schemeClr val="dk1"/>
              </a:solidFill>
              <a:latin typeface="Helvetica Neue"/>
              <a:ea typeface="Helvetica Neue"/>
              <a:cs typeface="Helvetica Neue"/>
              <a:sym typeface="Helvetica Neue"/>
            </a:endParaRPr>
          </a:p>
          <a:p>
            <a:pPr indent="0" lvl="0" marL="0" marR="0" rtl="0" algn="just">
              <a:lnSpc>
                <a:spcPct val="150000"/>
              </a:lnSpc>
              <a:spcBef>
                <a:spcPts val="630"/>
              </a:spcBef>
              <a:spcAft>
                <a:spcPts val="0"/>
              </a:spcAft>
              <a:buNone/>
            </a:pPr>
            <a:r>
              <a:rPr lang="en-US" sz="1200">
                <a:solidFill>
                  <a:schemeClr val="dk1"/>
                </a:solidFill>
                <a:latin typeface="Helvetica Neue"/>
                <a:ea typeface="Helvetica Neue"/>
                <a:cs typeface="Helvetica Neue"/>
                <a:sym typeface="Helvetica Neue"/>
              </a:rPr>
              <a:t>1. Dataset Preparation</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Two datasets used: Food-101 and Indian Food-16</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Images loaded using ImageFolder</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Train/Valid/Test split (Food-101 → 40 random classes, Indian Food-16 → predefined folders)</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Applied preprocessing:</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Resize to 224×224</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Normalization (ImageNet mean/std)</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Data augmentation:</a:t>
            </a:r>
            <a:br>
              <a:rPr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RandomHorizontalFlip, RandomAffine, RandomRescale</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14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2. Model Architecture</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Food-101:</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EfficientNet-B0 (pretrained on ImageNet)</a:t>
            </a:r>
            <a:endParaRPr i="1"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Indian Food-16:</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Initially used VGG16 and ResNet50</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Fine-tuned only classifier layers</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14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3. Training Pipeline</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Loss function: CrossEntropyLoss (Food-101) / NLLLoss (VGG16-based model)</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Optimizer: Adam (lr=0.0003, weight_decay=1e-4)</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Scheduler: ReduceLROnPlateau</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Early stopping based on validation accuracy/loss</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Batch size = 32, DataLoader with num_workers=2–4</a:t>
            </a:r>
            <a:br>
              <a:rPr lang="en-US" sz="1200">
                <a:solidFill>
                  <a:schemeClr val="dk1"/>
                </a:solidFill>
                <a:latin typeface="Helvetica Neue"/>
                <a:ea typeface="Helvetica Neue"/>
                <a:cs typeface="Helvetica Neue"/>
                <a:sym typeface="Helvetica Neue"/>
              </a:rPr>
            </a:br>
            <a:endParaRPr sz="12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latin typeface="Helvetica Neue"/>
              <a:ea typeface="Helvetica Neue"/>
              <a:cs typeface="Helvetica Neue"/>
              <a:sym typeface="Helvetica Neue"/>
            </a:endParaRPr>
          </a:p>
          <a:p>
            <a:pPr indent="0" lvl="0" marL="457200" marR="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sp>
        <p:nvSpPr>
          <p:cNvPr id="40" name="Google Shape;40;p2"/>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a:t>Outline</a:t>
            </a:r>
            <a:endParaRPr/>
          </a:p>
        </p:txBody>
      </p:sp>
      <p:sp>
        <p:nvSpPr>
          <p:cNvPr id="41" name="Google Shape;41;p2"/>
          <p:cNvSpPr txBox="1"/>
          <p:nvPr/>
        </p:nvSpPr>
        <p:spPr>
          <a:xfrm>
            <a:off x="77118" y="804231"/>
            <a:ext cx="8956714" cy="5794873"/>
          </a:xfrm>
          <a:prstGeom prst="rect">
            <a:avLst/>
          </a:prstGeom>
          <a:noFill/>
          <a:ln>
            <a:noFill/>
          </a:ln>
        </p:spPr>
        <p:txBody>
          <a:bodyPr anchorCtr="0" anchor="t" bIns="45700" lIns="91425" spcFirstLastPara="1" rIns="91425" wrap="square" tIns="45700">
            <a:noAutofit/>
          </a:bodyPr>
          <a:lstStyle/>
          <a:p>
            <a:pPr indent="-249238" lvl="0" marL="357188" marR="0" rtl="0" algn="just">
              <a:lnSpc>
                <a:spcPct val="140000"/>
              </a:lnSpc>
              <a:spcBef>
                <a:spcPts val="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Introduction</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Problem Statement</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Objectives</a:t>
            </a:r>
            <a:endParaRPr sz="1200">
              <a:latin typeface="Helvetica Neue"/>
              <a:ea typeface="Helvetica Neue"/>
              <a:cs typeface="Helvetica Neue"/>
              <a:sym typeface="Helvetica Neue"/>
            </a:endParaRPr>
          </a:p>
          <a:p>
            <a:pPr indent="-249237" lvl="0" marL="357187"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Literature Review</a:t>
            </a:r>
            <a:endParaRPr sz="1200">
              <a:solidFill>
                <a:schemeClr val="dk1"/>
              </a:solidFill>
              <a:latin typeface="Helvetica Neue"/>
              <a:ea typeface="Helvetica Neue"/>
              <a:cs typeface="Helvetica Neue"/>
              <a:sym typeface="Helvetica Neue"/>
            </a:endParaRPr>
          </a:p>
          <a:p>
            <a:pPr indent="-249237" lvl="0" marL="357187"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Work Plan after Mid-Term Evaluation</a:t>
            </a:r>
            <a:endParaRPr sz="1200">
              <a:solidFill>
                <a:schemeClr val="dk1"/>
              </a:solidFill>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Project Design</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Tools, Technologies and Languages</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Dataset</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Implementation </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Results </a:t>
            </a:r>
            <a:endParaRPr sz="1200">
              <a:latin typeface="Helvetica Neue"/>
              <a:ea typeface="Helvetica Neue"/>
              <a:cs typeface="Helvetica Neue"/>
              <a:sym typeface="Helvetica Neue"/>
            </a:endParaRPr>
          </a:p>
          <a:p>
            <a:pPr indent="-249237" lvl="0" marL="357187"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Key Learnings</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Project Plan</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Work Contribution and Attendance</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Supervisor Interactions</a:t>
            </a:r>
            <a:endParaRPr sz="1200">
              <a:latin typeface="Helvetica Neue"/>
              <a:ea typeface="Helvetica Neue"/>
              <a:cs typeface="Helvetica Neue"/>
              <a:sym typeface="Helvetica Neue"/>
            </a:endParaRPr>
          </a:p>
          <a:p>
            <a:pPr indent="-249238" lvl="0" marL="357188" marR="0" rtl="0" algn="just">
              <a:lnSpc>
                <a:spcPct val="140000"/>
              </a:lnSpc>
              <a:spcBef>
                <a:spcPts val="490"/>
              </a:spcBef>
              <a:spcAft>
                <a:spcPts val="0"/>
              </a:spcAft>
              <a:buClr>
                <a:schemeClr val="dk1"/>
              </a:buClr>
              <a:buSzPts val="1550"/>
              <a:buFont typeface="Helvetica Neue"/>
              <a:buChar char="•"/>
            </a:pPr>
            <a:r>
              <a:rPr lang="en-US" sz="1200">
                <a:solidFill>
                  <a:schemeClr val="dk1"/>
                </a:solidFill>
                <a:latin typeface="Helvetica Neue"/>
                <a:ea typeface="Helvetica Neue"/>
                <a:cs typeface="Helvetica Neue"/>
                <a:sym typeface="Helvetica Neue"/>
              </a:rPr>
              <a:t>References</a:t>
            </a:r>
            <a:endParaRPr sz="1200">
              <a:latin typeface="Helvetica Neue"/>
              <a:ea typeface="Helvetica Neue"/>
              <a:cs typeface="Helvetica Neue"/>
              <a:sym typeface="Helvetica Neue"/>
            </a:endParaRPr>
          </a:p>
          <a:p>
            <a:pPr indent="0" lvl="0" marL="0" marR="0" rtl="0" algn="just">
              <a:lnSpc>
                <a:spcPct val="150000"/>
              </a:lnSpc>
              <a:spcBef>
                <a:spcPts val="490"/>
              </a:spcBef>
              <a:spcAft>
                <a:spcPts val="0"/>
              </a:spcAft>
              <a:buClr>
                <a:schemeClr val="dk1"/>
              </a:buClr>
              <a:buSzPts val="1750"/>
              <a:buFont typeface="Arial"/>
              <a:buNone/>
            </a:pPr>
            <a:r>
              <a:t/>
            </a:r>
            <a:endParaRPr sz="1200">
              <a:solidFill>
                <a:schemeClr val="dk1"/>
              </a:solidFill>
              <a:latin typeface="Helvetica Neue"/>
              <a:ea typeface="Helvetica Neue"/>
              <a:cs typeface="Helvetica Neue"/>
              <a:sym typeface="Helvetica Neu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3ae19154eb3_0_6"/>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Implementation </a:t>
            </a:r>
            <a:endParaRPr/>
          </a:p>
        </p:txBody>
      </p:sp>
      <p:sp>
        <p:nvSpPr>
          <p:cNvPr id="155" name="Google Shape;155;g3ae19154eb3_0_6"/>
          <p:cNvSpPr txBox="1"/>
          <p:nvPr/>
        </p:nvSpPr>
        <p:spPr>
          <a:xfrm>
            <a:off x="409875" y="804225"/>
            <a:ext cx="8624100" cy="579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4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4. Evaluation Pipeline</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Predictions using:</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Softmax probability extraction</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Top-1 accuracy</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Visualization:</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Random 3×3 grid of test images</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Show predicted label, confidence score, true label</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Best model saved as best_model.pth</a:t>
            </a:r>
            <a:endParaRPr sz="1200">
              <a:solidFill>
                <a:schemeClr val="dk1"/>
              </a:solidFill>
              <a:latin typeface="Helvetica Neue"/>
              <a:ea typeface="Helvetica Neue"/>
              <a:cs typeface="Helvetica Neue"/>
              <a:sym typeface="Helvetica Neue"/>
            </a:endParaRPr>
          </a:p>
          <a:p>
            <a:pPr indent="0" lvl="0" marL="457200" rtl="0" algn="ctr">
              <a:lnSpc>
                <a:spcPct val="150000"/>
              </a:lnSpc>
              <a:spcBef>
                <a:spcPts val="1200"/>
              </a:spcBef>
              <a:spcAft>
                <a:spcPts val="0"/>
              </a:spcAft>
              <a:buNone/>
            </a:pPr>
            <a:r>
              <a:rPr b="1" lang="en-US" sz="1800">
                <a:solidFill>
                  <a:schemeClr val="dk1"/>
                </a:solidFill>
                <a:latin typeface="Helvetica Neue"/>
                <a:ea typeface="Helvetica Neue"/>
                <a:cs typeface="Helvetica Neue"/>
                <a:sym typeface="Helvetica Neue"/>
              </a:rPr>
              <a:t>Mood Recognition Model</a:t>
            </a:r>
            <a:endParaRPr b="1" sz="1800">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rPr b="1" lang="en-US">
                <a:solidFill>
                  <a:schemeClr val="dk1"/>
                </a:solidFill>
                <a:latin typeface="Helvetica Neue"/>
                <a:ea typeface="Helvetica Neue"/>
                <a:cs typeface="Helvetica Neue"/>
                <a:sym typeface="Helvetica Neue"/>
              </a:rPr>
              <a:t>1. Dataset Preparation</a:t>
            </a:r>
            <a:endParaRPr b="1">
              <a:solidFill>
                <a:schemeClr val="dk1"/>
              </a:solidFill>
              <a:latin typeface="Helvetica Neue"/>
              <a:ea typeface="Helvetica Neue"/>
              <a:cs typeface="Helvetica Neue"/>
              <a:sym typeface="Helvetica Neue"/>
            </a:endParaRPr>
          </a:p>
          <a:p>
            <a:pPr indent="-298450" lvl="0" marL="457200" rtl="0" algn="just">
              <a:lnSpc>
                <a:spcPct val="150000"/>
              </a:lnSpc>
              <a:spcBef>
                <a:spcPts val="630"/>
              </a:spcBef>
              <a:spcAft>
                <a:spcPts val="0"/>
              </a:spcAft>
              <a:buClr>
                <a:schemeClr val="dk1"/>
              </a:buClr>
              <a:buSzPts val="1100"/>
              <a:buChar char="●"/>
            </a:pPr>
            <a:r>
              <a:rPr lang="en-US" sz="1100">
                <a:solidFill>
                  <a:schemeClr val="dk1"/>
                </a:solidFill>
                <a:latin typeface="Helvetica Neue"/>
                <a:ea typeface="Helvetica Neue"/>
                <a:cs typeface="Helvetica Neue"/>
                <a:sym typeface="Helvetica Neue"/>
              </a:rPr>
              <a:t>FER-2013 images: </a:t>
            </a:r>
            <a:r>
              <a:rPr b="1" lang="en-US" sz="1100">
                <a:solidFill>
                  <a:schemeClr val="dk1"/>
                </a:solidFill>
                <a:latin typeface="Helvetica Neue"/>
                <a:ea typeface="Helvetica Neue"/>
                <a:cs typeface="Helvetica Neue"/>
                <a:sym typeface="Helvetica Neue"/>
              </a:rPr>
              <a:t>48×48 grayscale</a:t>
            </a:r>
            <a:r>
              <a:rPr lang="en-US" sz="1100">
                <a:solidFill>
                  <a:schemeClr val="dk1"/>
                </a:solidFill>
                <a:latin typeface="Helvetica Neue"/>
                <a:ea typeface="Helvetica Neue"/>
                <a:cs typeface="Helvetica Neue"/>
                <a:sym typeface="Helvetica Neue"/>
              </a:rPr>
              <a:t>, low-resolution</a:t>
            </a:r>
            <a:endParaRPr sz="1100">
              <a:solidFill>
                <a:schemeClr val="dk1"/>
              </a:solidFill>
              <a:latin typeface="Helvetica Neue"/>
              <a:ea typeface="Helvetica Neue"/>
              <a:cs typeface="Helvetica Neue"/>
              <a:sym typeface="Helvetica Neue"/>
            </a:endParaRPr>
          </a:p>
          <a:p>
            <a:pPr indent="-298450" lvl="0" marL="457200" rtl="0" algn="just">
              <a:lnSpc>
                <a:spcPct val="150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Preprocessing steps:</a:t>
            </a:r>
            <a:endParaRPr sz="1100">
              <a:solidFill>
                <a:schemeClr val="dk1"/>
              </a:solidFill>
              <a:latin typeface="Helvetica Neue"/>
              <a:ea typeface="Helvetica Neue"/>
              <a:cs typeface="Helvetica Neue"/>
              <a:sym typeface="Helvetica Neue"/>
            </a:endParaRPr>
          </a:p>
          <a:p>
            <a:pPr indent="-298450" lvl="0" marL="457200" rtl="0" algn="l">
              <a:lnSpc>
                <a:spcPct val="115000"/>
              </a:lnSpc>
              <a:spcBef>
                <a:spcPts val="0"/>
              </a:spcBef>
              <a:spcAft>
                <a:spcPts val="0"/>
              </a:spcAft>
              <a:buClr>
                <a:schemeClr val="dk1"/>
              </a:buClr>
              <a:buSzPts val="1100"/>
              <a:buAutoNum type="arabicPeriod"/>
            </a:pPr>
            <a:r>
              <a:rPr lang="en-US" sz="1100">
                <a:solidFill>
                  <a:schemeClr val="dk1"/>
                </a:solidFill>
                <a:latin typeface="Helvetica Neue"/>
                <a:ea typeface="Helvetica Neue"/>
                <a:cs typeface="Helvetica Neue"/>
                <a:sym typeface="Helvetica Neue"/>
              </a:rPr>
              <a:t>Converted grayscale → </a:t>
            </a:r>
            <a:r>
              <a:rPr b="1" lang="en-US" sz="1100">
                <a:solidFill>
                  <a:schemeClr val="dk1"/>
                </a:solidFill>
                <a:latin typeface="Helvetica Neue"/>
                <a:ea typeface="Helvetica Neue"/>
                <a:cs typeface="Helvetica Neue"/>
                <a:sym typeface="Helvetica Neue"/>
              </a:rPr>
              <a:t>3-channel RGB</a:t>
            </a:r>
            <a:r>
              <a:rPr lang="en-US" sz="1100">
                <a:solidFill>
                  <a:schemeClr val="dk1"/>
                </a:solidFill>
                <a:latin typeface="Helvetica Neue"/>
                <a:ea typeface="Helvetica Neue"/>
                <a:cs typeface="Helvetica Neue"/>
                <a:sym typeface="Helvetica Neue"/>
              </a:rPr>
              <a:t> for EfficientNet compatibility</a:t>
            </a:r>
            <a:endParaRPr sz="1100">
              <a:solidFill>
                <a:schemeClr val="dk1"/>
              </a:solidFill>
              <a:latin typeface="Helvetica Neue"/>
              <a:ea typeface="Helvetica Neue"/>
              <a:cs typeface="Helvetica Neue"/>
              <a:sym typeface="Helvetica Neue"/>
            </a:endParaRPr>
          </a:p>
          <a:p>
            <a:pPr indent="-298450" lvl="0" marL="457200" rtl="0" algn="l">
              <a:lnSpc>
                <a:spcPct val="115000"/>
              </a:lnSpc>
              <a:spcBef>
                <a:spcPts val="0"/>
              </a:spcBef>
              <a:spcAft>
                <a:spcPts val="0"/>
              </a:spcAft>
              <a:buClr>
                <a:schemeClr val="dk1"/>
              </a:buClr>
              <a:buSzPts val="1100"/>
              <a:buAutoNum type="arabicPeriod"/>
            </a:pPr>
            <a:r>
              <a:rPr lang="en-US" sz="1100">
                <a:solidFill>
                  <a:schemeClr val="dk1"/>
                </a:solidFill>
                <a:latin typeface="Helvetica Neue"/>
                <a:ea typeface="Helvetica Neue"/>
                <a:cs typeface="Helvetica Neue"/>
                <a:sym typeface="Helvetica Neue"/>
              </a:rPr>
              <a:t>Resized to </a:t>
            </a:r>
            <a:r>
              <a:rPr b="1" lang="en-US" sz="1100">
                <a:solidFill>
                  <a:schemeClr val="dk1"/>
                </a:solidFill>
                <a:latin typeface="Helvetica Neue"/>
                <a:ea typeface="Helvetica Neue"/>
                <a:cs typeface="Helvetica Neue"/>
                <a:sym typeface="Helvetica Neue"/>
              </a:rPr>
              <a:t>224×224</a:t>
            </a:r>
            <a:endParaRPr b="1" sz="1100">
              <a:solidFill>
                <a:schemeClr val="dk1"/>
              </a:solidFill>
              <a:latin typeface="Helvetica Neue"/>
              <a:ea typeface="Helvetica Neue"/>
              <a:cs typeface="Helvetica Neue"/>
              <a:sym typeface="Helvetica Neue"/>
            </a:endParaRPr>
          </a:p>
          <a:p>
            <a:pPr indent="-298450" lvl="0" marL="457200" rtl="0" algn="l">
              <a:lnSpc>
                <a:spcPct val="115000"/>
              </a:lnSpc>
              <a:spcBef>
                <a:spcPts val="0"/>
              </a:spcBef>
              <a:spcAft>
                <a:spcPts val="0"/>
              </a:spcAft>
              <a:buClr>
                <a:schemeClr val="dk1"/>
              </a:buClr>
              <a:buSzPts val="1100"/>
              <a:buFont typeface="Helvetica Neue"/>
              <a:buAutoNum type="arabicPeriod"/>
            </a:pPr>
            <a:r>
              <a:rPr lang="en-US" sz="1100">
                <a:solidFill>
                  <a:schemeClr val="dk1"/>
                </a:solidFill>
                <a:latin typeface="Helvetica Neue"/>
                <a:ea typeface="Helvetica Neue"/>
                <a:cs typeface="Helvetica Neue"/>
                <a:sym typeface="Helvetica Neue"/>
              </a:rPr>
              <a:t>Normalized using standard ImageNet normalization</a:t>
            </a:r>
            <a:endParaRPr sz="1100">
              <a:solidFill>
                <a:schemeClr val="dk1"/>
              </a:solidFill>
              <a:latin typeface="Helvetica Neue"/>
              <a:ea typeface="Helvetica Neue"/>
              <a:cs typeface="Helvetica Neue"/>
              <a:sym typeface="Helvetica Neue"/>
            </a:endParaRPr>
          </a:p>
          <a:p>
            <a:pPr indent="-298450" lvl="0" marL="457200" rtl="0" algn="l">
              <a:lnSpc>
                <a:spcPct val="115000"/>
              </a:lnSpc>
              <a:spcBef>
                <a:spcPts val="0"/>
              </a:spcBef>
              <a:spcAft>
                <a:spcPts val="0"/>
              </a:spcAft>
              <a:buClr>
                <a:schemeClr val="dk1"/>
              </a:buClr>
              <a:buSzPts val="1100"/>
              <a:buFont typeface="Helvetica Neue"/>
              <a:buAutoNum type="arabicPeriod"/>
            </a:pPr>
            <a:r>
              <a:rPr lang="en-US" sz="1100">
                <a:solidFill>
                  <a:schemeClr val="dk1"/>
                </a:solidFill>
                <a:latin typeface="Helvetica Neue"/>
                <a:ea typeface="Helvetica Neue"/>
                <a:cs typeface="Helvetica Neue"/>
                <a:sym typeface="Helvetica Neue"/>
              </a:rPr>
              <a:t>Applied data augmentation:</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Random horizontal flip</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Random rotation</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Color jitter</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Font typeface="Helvetica Neue"/>
              <a:buChar char="○"/>
            </a:pPr>
            <a:r>
              <a:t/>
            </a:r>
            <a:endParaRPr sz="1100">
              <a:solidFill>
                <a:schemeClr val="dk1"/>
              </a:solidFill>
              <a:latin typeface="Helvetica Neue"/>
              <a:ea typeface="Helvetica Neue"/>
              <a:cs typeface="Helvetica Neue"/>
              <a:sym typeface="Helvetica Neue"/>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latin typeface="Helvetica Neue"/>
                <a:ea typeface="Helvetica Neue"/>
                <a:cs typeface="Helvetica Neue"/>
                <a:sym typeface="Helvetica Neue"/>
              </a:rPr>
              <a:t>Split: </a:t>
            </a:r>
            <a:r>
              <a:rPr b="1" lang="en-US" sz="1100">
                <a:solidFill>
                  <a:schemeClr val="dk1"/>
                </a:solidFill>
                <a:latin typeface="Helvetica Neue"/>
                <a:ea typeface="Helvetica Neue"/>
                <a:cs typeface="Helvetica Neue"/>
                <a:sym typeface="Helvetica Neue"/>
              </a:rPr>
              <a:t>70% training</a:t>
            </a:r>
            <a:r>
              <a:rPr lang="en-US" sz="1100">
                <a:solidFill>
                  <a:schemeClr val="dk1"/>
                </a:solidFill>
                <a:latin typeface="Helvetica Neue"/>
                <a:ea typeface="Helvetica Neue"/>
                <a:cs typeface="Helvetica Neue"/>
                <a:sym typeface="Helvetica Neue"/>
              </a:rPr>
              <a:t>, </a:t>
            </a:r>
            <a:r>
              <a:rPr b="1" lang="en-US" sz="1100">
                <a:solidFill>
                  <a:schemeClr val="dk1"/>
                </a:solidFill>
                <a:latin typeface="Helvetica Neue"/>
                <a:ea typeface="Helvetica Neue"/>
                <a:cs typeface="Helvetica Neue"/>
                <a:sym typeface="Helvetica Neue"/>
              </a:rPr>
              <a:t>30% testing</a:t>
            </a:r>
            <a:br>
              <a:rPr lang="en-US" sz="1100">
                <a:solidFill>
                  <a:schemeClr val="dk1"/>
                </a:solidFill>
                <a:latin typeface="Helvetica Neue"/>
                <a:ea typeface="Helvetica Neue"/>
                <a:cs typeface="Helvetica Neue"/>
                <a:sym typeface="Helvetica Neue"/>
              </a:rPr>
            </a:br>
            <a:endParaRPr sz="1200">
              <a:solidFill>
                <a:schemeClr val="dk1"/>
              </a:solidFill>
              <a:latin typeface="Helvetica Neue"/>
              <a:ea typeface="Helvetica Neue"/>
              <a:cs typeface="Helvetica Neue"/>
              <a:sym typeface="Helvetica Neue"/>
            </a:endParaRPr>
          </a:p>
          <a:p>
            <a:pPr indent="0" lvl="0" marL="457200" marR="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3ae200bc795_0_31"/>
          <p:cNvSpPr txBox="1"/>
          <p:nvPr>
            <p:ph type="title"/>
          </p:nvPr>
        </p:nvSpPr>
        <p:spPr>
          <a:xfrm>
            <a:off x="75328" y="5"/>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Implementation </a:t>
            </a:r>
            <a:endParaRPr/>
          </a:p>
        </p:txBody>
      </p:sp>
      <p:sp>
        <p:nvSpPr>
          <p:cNvPr id="161" name="Google Shape;161;g3ae200bc795_0_31"/>
          <p:cNvSpPr txBox="1"/>
          <p:nvPr/>
        </p:nvSpPr>
        <p:spPr>
          <a:xfrm>
            <a:off x="444563" y="785089"/>
            <a:ext cx="8624100" cy="5794800"/>
          </a:xfrm>
          <a:prstGeom prst="rect">
            <a:avLst/>
          </a:prstGeom>
          <a:noFill/>
          <a:ln>
            <a:noFill/>
          </a:ln>
        </p:spPr>
        <p:txBody>
          <a:bodyPr anchorCtr="0" anchor="t" bIns="45700" lIns="91425" spcFirstLastPara="1" rIns="91425" wrap="square" tIns="45700">
            <a:noAutofit/>
          </a:bodyPr>
          <a:lstStyle/>
          <a:p>
            <a:pPr indent="0" lvl="0" marL="457200" rtl="0" algn="ctr">
              <a:lnSpc>
                <a:spcPct val="150000"/>
              </a:lnSpc>
              <a:spcBef>
                <a:spcPts val="630"/>
              </a:spcBef>
              <a:spcAft>
                <a:spcPts val="0"/>
              </a:spcAft>
              <a:buNone/>
            </a:pPr>
            <a:r>
              <a:t/>
            </a:r>
            <a:endParaRPr b="1">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rPr b="1" lang="en-US">
                <a:solidFill>
                  <a:schemeClr val="dk1"/>
                </a:solidFill>
                <a:latin typeface="Helvetica Neue"/>
                <a:ea typeface="Helvetica Neue"/>
                <a:cs typeface="Helvetica Neue"/>
                <a:sym typeface="Helvetica Neue"/>
              </a:rPr>
              <a:t>2. Model Architecture &amp; Training</a:t>
            </a:r>
            <a:endParaRPr b="1">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Char char="●"/>
            </a:pPr>
            <a:r>
              <a:rPr b="1" lang="en-US" sz="1200">
                <a:solidFill>
                  <a:schemeClr val="dk1"/>
                </a:solidFill>
                <a:latin typeface="Helvetica Neue"/>
                <a:ea typeface="Helvetica Neue"/>
                <a:cs typeface="Helvetica Neue"/>
                <a:sym typeface="Helvetica Neue"/>
              </a:rPr>
              <a:t>EfficientNet-B0</a:t>
            </a:r>
            <a:r>
              <a:rPr lang="en-US" sz="1200">
                <a:solidFill>
                  <a:schemeClr val="dk1"/>
                </a:solidFill>
                <a:latin typeface="Helvetica Neue"/>
                <a:ea typeface="Helvetica Neue"/>
                <a:cs typeface="Helvetica Neue"/>
                <a:sym typeface="Helvetica Neue"/>
              </a:rPr>
              <a:t> chosen due to:</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Strong feature extraction capability</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Good with small/noisy facial data</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Efficient training time</a:t>
            </a:r>
            <a:endParaRPr sz="1200">
              <a:solidFill>
                <a:schemeClr val="dk1"/>
              </a:solidFill>
              <a:latin typeface="Helvetica Neue"/>
              <a:ea typeface="Helvetica Neue"/>
              <a:cs typeface="Helvetica Neue"/>
              <a:sym typeface="Helvetica Neue"/>
            </a:endParaRPr>
          </a:p>
          <a:p>
            <a:pPr indent="0" lvl="0" marL="457200" rtl="0" algn="l">
              <a:lnSpc>
                <a:spcPct val="115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Modified classifier:</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Char char="○"/>
            </a:pPr>
            <a:r>
              <a:rPr lang="en-US" sz="1200">
                <a:solidFill>
                  <a:schemeClr val="dk1"/>
                </a:solidFill>
                <a:latin typeface="Helvetica Neue"/>
                <a:ea typeface="Helvetica Neue"/>
                <a:cs typeface="Helvetica Neue"/>
                <a:sym typeface="Helvetica Neue"/>
              </a:rPr>
              <a:t>Replaced final FC layer to output </a:t>
            </a:r>
            <a:r>
              <a:rPr b="1" lang="en-US" sz="1200">
                <a:solidFill>
                  <a:schemeClr val="dk1"/>
                </a:solidFill>
                <a:latin typeface="Helvetica Neue"/>
                <a:ea typeface="Helvetica Neue"/>
                <a:cs typeface="Helvetica Neue"/>
                <a:sym typeface="Helvetica Neue"/>
              </a:rPr>
              <a:t>7 emotion classes</a:t>
            </a:r>
            <a:endParaRPr b="1" sz="1200">
              <a:solidFill>
                <a:schemeClr val="dk1"/>
              </a:solidFill>
              <a:latin typeface="Helvetica Neue"/>
              <a:ea typeface="Helvetica Neue"/>
              <a:cs typeface="Helvetica Neue"/>
              <a:sym typeface="Helvetica Neue"/>
            </a:endParaRPr>
          </a:p>
          <a:p>
            <a:pPr indent="0" lvl="0" marL="914400" rtl="0" algn="l">
              <a:lnSpc>
                <a:spcPct val="115000"/>
              </a:lnSpc>
              <a:spcBef>
                <a:spcPts val="1200"/>
              </a:spcBef>
              <a:spcAft>
                <a:spcPts val="0"/>
              </a:spcAft>
              <a:buNone/>
            </a:pPr>
            <a:r>
              <a:t/>
            </a:r>
            <a:endParaRPr b="1"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Training setup:</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Char char="○"/>
            </a:pPr>
            <a:r>
              <a:rPr lang="en-US" sz="1200">
                <a:solidFill>
                  <a:schemeClr val="dk1"/>
                </a:solidFill>
                <a:latin typeface="Helvetica Neue"/>
                <a:ea typeface="Helvetica Neue"/>
                <a:cs typeface="Helvetica Neue"/>
                <a:sym typeface="Helvetica Neue"/>
              </a:rPr>
              <a:t>Loss: </a:t>
            </a:r>
            <a:r>
              <a:rPr b="1" lang="en-US" sz="1200">
                <a:solidFill>
                  <a:schemeClr val="dk1"/>
                </a:solidFill>
                <a:latin typeface="Helvetica Neue"/>
                <a:ea typeface="Helvetica Neue"/>
                <a:cs typeface="Helvetica Neue"/>
                <a:sym typeface="Helvetica Neue"/>
              </a:rPr>
              <a:t>CrossEntropyLoss</a:t>
            </a:r>
            <a:endParaRPr b="1"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Char char="○"/>
            </a:pPr>
            <a:r>
              <a:rPr lang="en-US" sz="1200">
                <a:solidFill>
                  <a:schemeClr val="dk1"/>
                </a:solidFill>
                <a:latin typeface="Helvetica Neue"/>
                <a:ea typeface="Helvetica Neue"/>
                <a:cs typeface="Helvetica Neue"/>
                <a:sym typeface="Helvetica Neue"/>
              </a:rPr>
              <a:t>Optimizer: </a:t>
            </a:r>
            <a:r>
              <a:rPr b="1" lang="en-US" sz="1200">
                <a:solidFill>
                  <a:schemeClr val="dk1"/>
                </a:solidFill>
                <a:latin typeface="Helvetica Neue"/>
                <a:ea typeface="Helvetica Neue"/>
                <a:cs typeface="Helvetica Neue"/>
                <a:sym typeface="Helvetica Neue"/>
              </a:rPr>
              <a:t>Adam (lr=1e-4, weight decay=1e-4)</a:t>
            </a:r>
            <a:endParaRPr b="1"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Char char="○"/>
            </a:pPr>
            <a:r>
              <a:rPr lang="en-US" sz="1200">
                <a:solidFill>
                  <a:schemeClr val="dk1"/>
                </a:solidFill>
                <a:latin typeface="Helvetica Neue"/>
                <a:ea typeface="Helvetica Neue"/>
                <a:cs typeface="Helvetica Neue"/>
                <a:sym typeface="Helvetica Neue"/>
              </a:rPr>
              <a:t>Scheduler: </a:t>
            </a:r>
            <a:r>
              <a:rPr b="1" lang="en-US" sz="1200">
                <a:solidFill>
                  <a:schemeClr val="dk1"/>
                </a:solidFill>
                <a:latin typeface="Helvetica Neue"/>
                <a:ea typeface="Helvetica Neue"/>
                <a:cs typeface="Helvetica Neue"/>
                <a:sym typeface="Helvetica Neue"/>
              </a:rPr>
              <a:t>ReduceLROnPlateau</a:t>
            </a:r>
            <a:endParaRPr b="1"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Char char="○"/>
            </a:pPr>
            <a:r>
              <a:rPr lang="en-US" sz="1200">
                <a:solidFill>
                  <a:schemeClr val="dk1"/>
                </a:solidFill>
                <a:latin typeface="Helvetica Neue"/>
                <a:ea typeface="Helvetica Neue"/>
                <a:cs typeface="Helvetica Neue"/>
                <a:sym typeface="Helvetica Neue"/>
              </a:rPr>
              <a:t>Epochs trained: </a:t>
            </a:r>
            <a:r>
              <a:rPr b="1" lang="en-US" sz="1200">
                <a:solidFill>
                  <a:schemeClr val="dk1"/>
                </a:solidFill>
                <a:latin typeface="Helvetica Neue"/>
                <a:ea typeface="Helvetica Neue"/>
                <a:cs typeface="Helvetica Neue"/>
                <a:sym typeface="Helvetica Neue"/>
              </a:rPr>
              <a:t>25</a:t>
            </a:r>
            <a:endParaRPr b="1"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Batch size: Based on GPU memory (Colab)</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b="1" sz="11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t/>
            </a:r>
            <a:endParaRPr sz="11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t/>
            </a:r>
            <a:endParaRPr sz="1100">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a:p>
            <a:pPr indent="0" lvl="0" marL="457200" rtl="0" algn="l">
              <a:lnSpc>
                <a:spcPct val="115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g3ae200bc795_0_36"/>
          <p:cNvSpPr txBox="1"/>
          <p:nvPr>
            <p:ph type="title"/>
          </p:nvPr>
        </p:nvSpPr>
        <p:spPr>
          <a:xfrm>
            <a:off x="75328" y="5"/>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Implementation </a:t>
            </a:r>
            <a:endParaRPr/>
          </a:p>
        </p:txBody>
      </p:sp>
      <p:sp>
        <p:nvSpPr>
          <p:cNvPr id="167" name="Google Shape;167;g3ae200bc795_0_36"/>
          <p:cNvSpPr txBox="1"/>
          <p:nvPr/>
        </p:nvSpPr>
        <p:spPr>
          <a:xfrm>
            <a:off x="444563" y="773750"/>
            <a:ext cx="8624100" cy="5794800"/>
          </a:xfrm>
          <a:prstGeom prst="rect">
            <a:avLst/>
          </a:prstGeom>
          <a:noFill/>
          <a:ln>
            <a:noFill/>
          </a:ln>
        </p:spPr>
        <p:txBody>
          <a:bodyPr anchorCtr="0" anchor="t" bIns="45700" lIns="91425" spcFirstLastPara="1" rIns="91425" wrap="square" tIns="45700">
            <a:noAutofit/>
          </a:bodyPr>
          <a:lstStyle/>
          <a:p>
            <a:pPr indent="0" lvl="0" marL="457200" rtl="0" algn="ctr">
              <a:lnSpc>
                <a:spcPct val="150000"/>
              </a:lnSpc>
              <a:spcBef>
                <a:spcPts val="630"/>
              </a:spcBef>
              <a:spcAft>
                <a:spcPts val="0"/>
              </a:spcAft>
              <a:buNone/>
            </a:pPr>
            <a:r>
              <a:t/>
            </a:r>
            <a:endParaRPr sz="1100">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rPr b="1" lang="en-US">
                <a:solidFill>
                  <a:schemeClr val="dk1"/>
                </a:solidFill>
                <a:latin typeface="Helvetica Neue"/>
                <a:ea typeface="Helvetica Neue"/>
                <a:cs typeface="Helvetica Neue"/>
                <a:sym typeface="Helvetica Neue"/>
              </a:rPr>
              <a:t>3. Challenges &amp; Solutions</a:t>
            </a:r>
            <a:endParaRPr b="1">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sz="11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b="1" sz="11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b="1" sz="11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t/>
            </a:r>
            <a:endParaRPr sz="11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t/>
            </a:r>
            <a:endParaRPr sz="1100">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a:p>
            <a:pPr indent="0" lvl="0" marL="457200" rtl="0" algn="l">
              <a:lnSpc>
                <a:spcPct val="115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p:txBody>
      </p:sp>
      <p:graphicFrame>
        <p:nvGraphicFramePr>
          <p:cNvPr id="168" name="Google Shape;168;g3ae200bc795_0_36"/>
          <p:cNvGraphicFramePr/>
          <p:nvPr/>
        </p:nvGraphicFramePr>
        <p:xfrm>
          <a:off x="952500" y="2095500"/>
          <a:ext cx="3000000" cy="3000000"/>
        </p:xfrm>
        <a:graphic>
          <a:graphicData uri="http://schemas.openxmlformats.org/drawingml/2006/table">
            <a:tbl>
              <a:tblPr>
                <a:noFill/>
                <a:tableStyleId>{B9D13883-2315-4780-A4AC-D28769D8176B}</a:tableStyleId>
              </a:tblPr>
              <a:tblGrid>
                <a:gridCol w="2413000"/>
                <a:gridCol w="2413000"/>
                <a:gridCol w="2413000"/>
              </a:tblGrid>
              <a:tr h="381000">
                <a:tc>
                  <a:txBody>
                    <a:bodyPr/>
                    <a:lstStyle/>
                    <a:p>
                      <a:pPr indent="0" lvl="0" marL="0" rtl="0" algn="l">
                        <a:spcBef>
                          <a:spcPts val="0"/>
                        </a:spcBef>
                        <a:spcAft>
                          <a:spcPts val="0"/>
                        </a:spcAft>
                        <a:buNone/>
                      </a:pPr>
                      <a:r>
                        <a:rPr lang="en-US">
                          <a:latin typeface="Helvetica Neue"/>
                          <a:ea typeface="Helvetica Neue"/>
                          <a:cs typeface="Helvetica Neue"/>
                          <a:sym typeface="Helvetica Neue"/>
                        </a:rPr>
                        <a:t>Challenge</a:t>
                      </a:r>
                      <a:endParaRPr>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a:latin typeface="Helvetica Neue"/>
                          <a:ea typeface="Helvetica Neue"/>
                          <a:cs typeface="Helvetica Neue"/>
                          <a:sym typeface="Helvetica Neue"/>
                        </a:rPr>
                        <a:t>Cause/Problem</a:t>
                      </a:r>
                      <a:endParaRPr>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a:latin typeface="Helvetica Neue"/>
                          <a:ea typeface="Helvetica Neue"/>
                          <a:cs typeface="Helvetica Neue"/>
                          <a:sym typeface="Helvetica Neue"/>
                        </a:rPr>
                        <a:t>Solution Implemented</a:t>
                      </a:r>
                      <a:endParaRPr>
                        <a:latin typeface="Helvetica Neue"/>
                        <a:ea typeface="Helvetica Neue"/>
                        <a:cs typeface="Helvetica Neue"/>
                        <a:sym typeface="Helvetica Neue"/>
                      </a:endParaRPr>
                    </a:p>
                  </a:txBody>
                  <a:tcPr marT="91425" marB="91425" marR="91425" marL="91425"/>
                </a:tc>
              </a:tr>
              <a:tr h="381000">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Grayscale Input Mismatch</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solidFill>
                            <a:schemeClr val="dk1"/>
                          </a:solidFill>
                          <a:latin typeface="Helvetica Neue"/>
                          <a:ea typeface="Helvetica Neue"/>
                          <a:cs typeface="Helvetica Neue"/>
                          <a:sym typeface="Helvetica Neue"/>
                        </a:rPr>
                        <a:t>FER-2013 images are 1-channel but EfficientNet-B0 requires 3-channel RGB</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Converted grayscale → 3-channel and resized to 224×224</a:t>
                      </a:r>
                      <a:endParaRPr sz="1100">
                        <a:latin typeface="Helvetica Neue"/>
                        <a:ea typeface="Helvetica Neue"/>
                        <a:cs typeface="Helvetica Neue"/>
                        <a:sym typeface="Helvetica Neue"/>
                      </a:endParaRPr>
                    </a:p>
                  </a:txBody>
                  <a:tcPr marT="91425" marB="91425" marR="91425" marL="91425"/>
                </a:tc>
              </a:tr>
              <a:tr h="381000">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Low-Quality &amp; Noisy Images</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FER-2013 images are blurry, low-res, and poorly lit</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Applied strong augmentations (rotation, flip, jitter) to improve robustness</a:t>
                      </a:r>
                      <a:endParaRPr sz="1100">
                        <a:latin typeface="Helvetica Neue"/>
                        <a:ea typeface="Helvetica Neue"/>
                        <a:cs typeface="Helvetica Neue"/>
                        <a:sym typeface="Helvetica Neue"/>
                      </a:endParaRPr>
                    </a:p>
                  </a:txBody>
                  <a:tcPr marT="91425" marB="91425" marR="91425" marL="91425"/>
                </a:tc>
              </a:tr>
              <a:tr h="381000">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Class Imbalance</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solidFill>
                            <a:schemeClr val="dk1"/>
                          </a:solidFill>
                          <a:latin typeface="Helvetica Neue"/>
                          <a:ea typeface="Helvetica Neue"/>
                          <a:cs typeface="Helvetica Neue"/>
                          <a:sym typeface="Helvetica Neue"/>
                        </a:rPr>
                        <a:t>Emotion classes like </a:t>
                      </a:r>
                      <a:r>
                        <a:rPr i="1" lang="en-US" sz="1100">
                          <a:solidFill>
                            <a:schemeClr val="dk1"/>
                          </a:solidFill>
                          <a:latin typeface="Helvetica Neue"/>
                          <a:ea typeface="Helvetica Neue"/>
                          <a:cs typeface="Helvetica Neue"/>
                          <a:sym typeface="Helvetica Neue"/>
                        </a:rPr>
                        <a:t>Disgust</a:t>
                      </a:r>
                      <a:r>
                        <a:rPr lang="en-US" sz="1100">
                          <a:solidFill>
                            <a:schemeClr val="dk1"/>
                          </a:solidFill>
                          <a:latin typeface="Helvetica Neue"/>
                          <a:ea typeface="Helvetica Neue"/>
                          <a:cs typeface="Helvetica Neue"/>
                          <a:sym typeface="Helvetica Neue"/>
                        </a:rPr>
                        <a:t> and </a:t>
                      </a:r>
                      <a:r>
                        <a:rPr i="1" lang="en-US" sz="1100">
                          <a:solidFill>
                            <a:schemeClr val="dk1"/>
                          </a:solidFill>
                          <a:latin typeface="Helvetica Neue"/>
                          <a:ea typeface="Helvetica Neue"/>
                          <a:cs typeface="Helvetica Neue"/>
                          <a:sym typeface="Helvetica Neue"/>
                        </a:rPr>
                        <a:t>Fear</a:t>
                      </a:r>
                      <a:r>
                        <a:rPr lang="en-US" sz="1100">
                          <a:solidFill>
                            <a:schemeClr val="dk1"/>
                          </a:solidFill>
                          <a:latin typeface="Helvetica Neue"/>
                          <a:ea typeface="Helvetica Neue"/>
                          <a:cs typeface="Helvetica Neue"/>
                          <a:sym typeface="Helvetica Neue"/>
                        </a:rPr>
                        <a:t> have very few samples</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solidFill>
                            <a:schemeClr val="dk1"/>
                          </a:solidFill>
                          <a:latin typeface="Helvetica Neue"/>
                          <a:ea typeface="Helvetica Neue"/>
                          <a:cs typeface="Helvetica Neue"/>
                          <a:sym typeface="Helvetica Neue"/>
                        </a:rPr>
                        <a:t>Used </a:t>
                      </a:r>
                      <a:r>
                        <a:rPr b="1" lang="en-US" sz="1100">
                          <a:solidFill>
                            <a:schemeClr val="dk1"/>
                          </a:solidFill>
                          <a:latin typeface="Helvetica Neue"/>
                          <a:ea typeface="Helvetica Neue"/>
                          <a:cs typeface="Helvetica Neue"/>
                          <a:sym typeface="Helvetica Neue"/>
                        </a:rPr>
                        <a:t>class-weighted loss</a:t>
                      </a:r>
                      <a:r>
                        <a:rPr lang="en-US" sz="1100">
                          <a:solidFill>
                            <a:schemeClr val="dk1"/>
                          </a:solidFill>
                          <a:latin typeface="Helvetica Neue"/>
                          <a:ea typeface="Helvetica Neue"/>
                          <a:cs typeface="Helvetica Neue"/>
                          <a:sym typeface="Helvetica Neue"/>
                        </a:rPr>
                        <a:t> + </a:t>
                      </a:r>
                      <a:r>
                        <a:rPr b="1" lang="en-US" sz="1100">
                          <a:solidFill>
                            <a:schemeClr val="dk1"/>
                          </a:solidFill>
                          <a:latin typeface="Helvetica Neue"/>
                          <a:ea typeface="Helvetica Neue"/>
                          <a:cs typeface="Helvetica Neue"/>
                          <a:sym typeface="Helvetica Neue"/>
                        </a:rPr>
                        <a:t>weighted random sampler</a:t>
                      </a:r>
                      <a:endParaRPr sz="1100">
                        <a:latin typeface="Helvetica Neue"/>
                        <a:ea typeface="Helvetica Neue"/>
                        <a:cs typeface="Helvetica Neue"/>
                        <a:sym typeface="Helvetica Neue"/>
                      </a:endParaRPr>
                    </a:p>
                  </a:txBody>
                  <a:tcPr marT="91425" marB="91425" marR="91425" marL="91425"/>
                </a:tc>
              </a:tr>
              <a:tr h="381000">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Overfitting</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EfficientNet-B0 learns training data quickly due to small dataset</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Used dropout, augmentations, early monitoring of training curves</a:t>
                      </a:r>
                      <a:endParaRPr sz="1100">
                        <a:latin typeface="Helvetica Neue"/>
                        <a:ea typeface="Helvetica Neue"/>
                        <a:cs typeface="Helvetica Neue"/>
                        <a:sym typeface="Helvetica Neue"/>
                      </a:endParaRPr>
                    </a:p>
                  </a:txBody>
                  <a:tcPr marT="91425" marB="91425" marR="91425" marL="91425"/>
                </a:tc>
              </a:tr>
              <a:tr h="381000">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Plateau in Accuracy</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Model stops improving after several epochs</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solidFill>
                            <a:schemeClr val="dk1"/>
                          </a:solidFill>
                          <a:latin typeface="Helvetica Neue"/>
                          <a:ea typeface="Helvetica Neue"/>
                          <a:cs typeface="Helvetica Neue"/>
                          <a:sym typeface="Helvetica Neue"/>
                        </a:rPr>
                        <a:t>Applied </a:t>
                      </a:r>
                      <a:r>
                        <a:rPr b="1" lang="en-US" sz="1100">
                          <a:solidFill>
                            <a:schemeClr val="dk1"/>
                          </a:solidFill>
                          <a:latin typeface="Helvetica Neue"/>
                          <a:ea typeface="Helvetica Neue"/>
                          <a:cs typeface="Helvetica Neue"/>
                          <a:sym typeface="Helvetica Neue"/>
                        </a:rPr>
                        <a:t>ReduceLROnPlateau</a:t>
                      </a:r>
                      <a:r>
                        <a:rPr lang="en-US" sz="1100">
                          <a:solidFill>
                            <a:schemeClr val="dk1"/>
                          </a:solidFill>
                          <a:latin typeface="Helvetica Neue"/>
                          <a:ea typeface="Helvetica Neue"/>
                          <a:cs typeface="Helvetica Neue"/>
                          <a:sym typeface="Helvetica Neue"/>
                        </a:rPr>
                        <a:t> scheduler to auto-adjust learning rate</a:t>
                      </a:r>
                      <a:endParaRPr sz="1100">
                        <a:latin typeface="Helvetica Neue"/>
                        <a:ea typeface="Helvetica Neue"/>
                        <a:cs typeface="Helvetica Neue"/>
                        <a:sym typeface="Helvetica Neue"/>
                      </a:endParaRPr>
                    </a:p>
                  </a:txBody>
                  <a:tcPr marT="91425" marB="91425" marR="91425" marL="91425"/>
                </a:tc>
              </a:tr>
              <a:tr h="381000">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Difficulty in Real-World Inputs</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latin typeface="Helvetica Neue"/>
                          <a:ea typeface="Helvetica Neue"/>
                          <a:cs typeface="Helvetica Neue"/>
                          <a:sym typeface="Helvetica Neue"/>
                        </a:rPr>
                        <a:t>Real images vary in angle, lighting &amp; cropping</a:t>
                      </a:r>
                      <a:endParaRPr sz="1100">
                        <a:latin typeface="Helvetica Neue"/>
                        <a:ea typeface="Helvetica Neue"/>
                        <a:cs typeface="Helvetica Neue"/>
                        <a:sym typeface="Helvetica Neue"/>
                      </a:endParaRPr>
                    </a:p>
                  </a:txBody>
                  <a:tcPr marT="91425" marB="91425" marR="91425" marL="91425"/>
                </a:tc>
                <a:tc>
                  <a:txBody>
                    <a:bodyPr/>
                    <a:lstStyle/>
                    <a:p>
                      <a:pPr indent="0" lvl="0" marL="0" rtl="0" algn="l">
                        <a:spcBef>
                          <a:spcPts val="0"/>
                        </a:spcBef>
                        <a:spcAft>
                          <a:spcPts val="0"/>
                        </a:spcAft>
                        <a:buNone/>
                      </a:pPr>
                      <a:r>
                        <a:rPr lang="en-US" sz="1100">
                          <a:solidFill>
                            <a:schemeClr val="dk1"/>
                          </a:solidFill>
                          <a:latin typeface="Helvetica Neue"/>
                          <a:ea typeface="Helvetica Neue"/>
                          <a:cs typeface="Helvetica Neue"/>
                          <a:sym typeface="Helvetica Neue"/>
                        </a:rPr>
                        <a:t>Standardized preprocessing; future plan to add </a:t>
                      </a:r>
                      <a:r>
                        <a:rPr b="1" lang="en-US" sz="1100">
                          <a:solidFill>
                            <a:schemeClr val="dk1"/>
                          </a:solidFill>
                          <a:latin typeface="Helvetica Neue"/>
                          <a:ea typeface="Helvetica Neue"/>
                          <a:cs typeface="Helvetica Neue"/>
                          <a:sym typeface="Helvetica Neue"/>
                        </a:rPr>
                        <a:t>face detection + alignment</a:t>
                      </a:r>
                      <a:endParaRPr sz="1100">
                        <a:latin typeface="Helvetica Neue"/>
                        <a:ea typeface="Helvetica Neue"/>
                        <a:cs typeface="Helvetica Neue"/>
                        <a:sym typeface="Helvetica Neue"/>
                      </a:endParaRPr>
                    </a:p>
                  </a:txBody>
                  <a:tcPr marT="91425" marB="91425" marR="91425" marL="91425"/>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8"/>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Experimental Results </a:t>
            </a:r>
            <a:r>
              <a:rPr lang="en-US"/>
              <a:t>and Evaluation</a:t>
            </a:r>
            <a:endParaRPr/>
          </a:p>
        </p:txBody>
      </p:sp>
      <p:sp>
        <p:nvSpPr>
          <p:cNvPr id="174" name="Google Shape;174;p18"/>
          <p:cNvSpPr txBox="1"/>
          <p:nvPr/>
        </p:nvSpPr>
        <p:spPr>
          <a:xfrm>
            <a:off x="77118" y="804231"/>
            <a:ext cx="8956714" cy="5794873"/>
          </a:xfrm>
          <a:prstGeom prst="rect">
            <a:avLst/>
          </a:prstGeom>
          <a:noFill/>
          <a:ln>
            <a:noFill/>
          </a:ln>
        </p:spPr>
        <p:txBody>
          <a:bodyPr anchorCtr="0" anchor="t" bIns="45700" lIns="91425" spcFirstLastPara="1" rIns="91425" wrap="square" tIns="45700">
            <a:noAutofit/>
          </a:bodyPr>
          <a:lstStyle/>
          <a:p>
            <a:pPr indent="457200" lvl="0" marL="2286000" marR="0" rtl="0" algn="just">
              <a:lnSpc>
                <a:spcPct val="150000"/>
              </a:lnSpc>
              <a:spcBef>
                <a:spcPts val="630"/>
              </a:spcBef>
              <a:spcAft>
                <a:spcPts val="0"/>
              </a:spcAft>
              <a:buNone/>
            </a:pPr>
            <a:r>
              <a:rPr b="1" lang="en-US" sz="1600">
                <a:latin typeface="Helvetica Neue"/>
                <a:ea typeface="Helvetica Neue"/>
                <a:cs typeface="Helvetica Neue"/>
                <a:sym typeface="Helvetica Neue"/>
              </a:rPr>
              <a:t>FOOD RECOGNITION MODEL</a:t>
            </a:r>
            <a:endParaRPr b="1" sz="1600">
              <a:latin typeface="Helvetica Neue"/>
              <a:ea typeface="Helvetica Neue"/>
              <a:cs typeface="Helvetica Neue"/>
              <a:sym typeface="Helvetica Neue"/>
            </a:endParaRPr>
          </a:p>
          <a:p>
            <a:pPr indent="0" lvl="0" marL="0" marR="0" rtl="0" algn="just">
              <a:lnSpc>
                <a:spcPct val="150000"/>
              </a:lnSpc>
              <a:spcBef>
                <a:spcPts val="630"/>
              </a:spcBef>
              <a:spcAft>
                <a:spcPts val="0"/>
              </a:spcAft>
              <a:buNone/>
            </a:pPr>
            <a:r>
              <a:rPr lang="en-US">
                <a:latin typeface="Helvetica Neue"/>
                <a:ea typeface="Helvetica Neue"/>
                <a:cs typeface="Helvetica Neue"/>
                <a:sym typeface="Helvetica Neue"/>
              </a:rPr>
              <a:t>1. Food-101 (40 Classes Selection)</a:t>
            </a:r>
            <a:endParaRPr>
              <a:latin typeface="Helvetica Neue"/>
              <a:ea typeface="Helvetica Neue"/>
              <a:cs typeface="Helvetica Neue"/>
              <a:sym typeface="Helvetica Neue"/>
            </a:endParaRPr>
          </a:p>
          <a:p>
            <a:pPr indent="0" lvl="0" marL="457200" marR="0" rtl="0" algn="just">
              <a:lnSpc>
                <a:spcPct val="150000"/>
              </a:lnSpc>
              <a:spcBef>
                <a:spcPts val="630"/>
              </a:spcBef>
              <a:spcAft>
                <a:spcPts val="0"/>
              </a:spcAft>
              <a:buNone/>
            </a:pPr>
            <a:r>
              <a:t/>
            </a:r>
            <a:endParaRPr>
              <a:latin typeface="Helvetica Neue"/>
              <a:ea typeface="Helvetica Neue"/>
              <a:cs typeface="Helvetica Neue"/>
              <a:sym typeface="Helvetica Neue"/>
            </a:endParaRPr>
          </a:p>
          <a:p>
            <a:pPr indent="0" lvl="0" marL="457200" marR="0" rtl="0" algn="just">
              <a:lnSpc>
                <a:spcPct val="150000"/>
              </a:lnSpc>
              <a:spcBef>
                <a:spcPts val="630"/>
              </a:spcBef>
              <a:spcAft>
                <a:spcPts val="0"/>
              </a:spcAft>
              <a:buNone/>
            </a:pPr>
            <a:r>
              <a:t/>
            </a:r>
            <a:endParaRPr>
              <a:latin typeface="Helvetica Neue"/>
              <a:ea typeface="Helvetica Neue"/>
              <a:cs typeface="Helvetica Neue"/>
              <a:sym typeface="Helvetica Neue"/>
            </a:endParaRPr>
          </a:p>
          <a:p>
            <a:pPr indent="0" lvl="0" marL="457200" marR="0" rtl="0" algn="just">
              <a:lnSpc>
                <a:spcPct val="150000"/>
              </a:lnSpc>
              <a:spcBef>
                <a:spcPts val="630"/>
              </a:spcBef>
              <a:spcAft>
                <a:spcPts val="0"/>
              </a:spcAft>
              <a:buNone/>
            </a:pPr>
            <a:r>
              <a:t/>
            </a:r>
            <a:endParaRPr>
              <a:latin typeface="Helvetica Neue"/>
              <a:ea typeface="Helvetica Neue"/>
              <a:cs typeface="Helvetica Neue"/>
              <a:sym typeface="Helvetica Neue"/>
            </a:endParaRPr>
          </a:p>
          <a:p>
            <a:pPr indent="0" lvl="0" marL="457200" marR="0" rtl="0" algn="just">
              <a:lnSpc>
                <a:spcPct val="150000"/>
              </a:lnSpc>
              <a:spcBef>
                <a:spcPts val="630"/>
              </a:spcBef>
              <a:spcAft>
                <a:spcPts val="0"/>
              </a:spcAft>
              <a:buNone/>
            </a:pPr>
            <a:r>
              <a:t/>
            </a:r>
            <a:endParaRPr>
              <a:latin typeface="Helvetica Neue"/>
              <a:ea typeface="Helvetica Neue"/>
              <a:cs typeface="Helvetica Neue"/>
              <a:sym typeface="Helvetica Neue"/>
            </a:endParaRPr>
          </a:p>
          <a:p>
            <a:pPr indent="0" lvl="0" marL="457200" marR="0" rtl="0" algn="just">
              <a:lnSpc>
                <a:spcPct val="150000"/>
              </a:lnSpc>
              <a:spcBef>
                <a:spcPts val="630"/>
              </a:spcBef>
              <a:spcAft>
                <a:spcPts val="0"/>
              </a:spcAft>
              <a:buNone/>
            </a:pPr>
            <a:r>
              <a:t/>
            </a:r>
            <a:endParaRPr>
              <a:latin typeface="Helvetica Neue"/>
              <a:ea typeface="Helvetica Neue"/>
              <a:cs typeface="Helvetica Neue"/>
              <a:sym typeface="Helvetica Neue"/>
            </a:endParaRPr>
          </a:p>
          <a:p>
            <a:pPr indent="0" lvl="0" marL="0" marR="0" rtl="0" algn="just">
              <a:lnSpc>
                <a:spcPct val="150000"/>
              </a:lnSpc>
              <a:spcBef>
                <a:spcPts val="630"/>
              </a:spcBef>
              <a:spcAft>
                <a:spcPts val="0"/>
              </a:spcAft>
              <a:buNone/>
            </a:pPr>
            <a:r>
              <a:t/>
            </a:r>
            <a:endParaRPr>
              <a:latin typeface="Helvetica Neue"/>
              <a:ea typeface="Helvetica Neue"/>
              <a:cs typeface="Helvetica Neue"/>
              <a:sym typeface="Helvetica Neue"/>
            </a:endParaRPr>
          </a:p>
          <a:p>
            <a:pPr indent="0" lvl="0" marL="0" marR="0" rtl="0" algn="just">
              <a:lnSpc>
                <a:spcPct val="150000"/>
              </a:lnSpc>
              <a:spcBef>
                <a:spcPts val="630"/>
              </a:spcBef>
              <a:spcAft>
                <a:spcPts val="0"/>
              </a:spcAft>
              <a:buNone/>
            </a:pPr>
            <a:r>
              <a:rPr lang="en-US">
                <a:latin typeface="Helvetica Neue"/>
                <a:ea typeface="Helvetica Neue"/>
                <a:cs typeface="Helvetica Neue"/>
                <a:sym typeface="Helvetica Neue"/>
              </a:rPr>
              <a:t>2.Indian Food-16</a:t>
            </a:r>
            <a:endParaRPr>
              <a:latin typeface="Helvetica Neue"/>
              <a:ea typeface="Helvetica Neue"/>
              <a:cs typeface="Helvetica Neue"/>
              <a:sym typeface="Helvetica Neue"/>
            </a:endParaRPr>
          </a:p>
          <a:p>
            <a:pPr indent="0" lvl="0" marL="457200" marR="0" rtl="0" algn="just">
              <a:lnSpc>
                <a:spcPct val="150000"/>
              </a:lnSpc>
              <a:spcBef>
                <a:spcPts val="630"/>
              </a:spcBef>
              <a:spcAft>
                <a:spcPts val="0"/>
              </a:spcAft>
              <a:buNone/>
            </a:pPr>
            <a:r>
              <a:t/>
            </a:r>
            <a:endParaRPr>
              <a:latin typeface="Helvetica Neue"/>
              <a:ea typeface="Helvetica Neue"/>
              <a:cs typeface="Helvetica Neue"/>
              <a:sym typeface="Helvetica Neue"/>
            </a:endParaRPr>
          </a:p>
        </p:txBody>
      </p:sp>
      <p:graphicFrame>
        <p:nvGraphicFramePr>
          <p:cNvPr id="175" name="Google Shape;175;p18"/>
          <p:cNvGraphicFramePr/>
          <p:nvPr/>
        </p:nvGraphicFramePr>
        <p:xfrm>
          <a:off x="383075" y="1602725"/>
          <a:ext cx="3000000" cy="3000000"/>
        </p:xfrm>
        <a:graphic>
          <a:graphicData uri="http://schemas.openxmlformats.org/drawingml/2006/table">
            <a:tbl>
              <a:tblPr>
                <a:noFill/>
                <a:tableStyleId>{B9D13883-2315-4780-A4AC-D28769D8176B}</a:tableStyleId>
              </a:tblPr>
              <a:tblGrid>
                <a:gridCol w="3266700"/>
                <a:gridCol w="3266700"/>
              </a:tblGrid>
              <a:tr h="300350">
                <a:tc>
                  <a:txBody>
                    <a:bodyPr/>
                    <a:lstStyle/>
                    <a:p>
                      <a:pPr indent="0" lvl="0" marL="0" rtl="0" algn="ctr">
                        <a:lnSpc>
                          <a:spcPct val="115000"/>
                        </a:lnSpc>
                        <a:spcBef>
                          <a:spcPts val="0"/>
                        </a:spcBef>
                        <a:spcAft>
                          <a:spcPts val="0"/>
                        </a:spcAft>
                        <a:buNone/>
                      </a:pPr>
                      <a:r>
                        <a:rPr b="1" lang="en-US" sz="1100"/>
                        <a:t>Metric</a:t>
                      </a:r>
                      <a:endParaRPr b="1" sz="1100"/>
                    </a:p>
                  </a:txBody>
                  <a:tcPr marT="91425" marB="91425" marR="91425" marL="91425"/>
                </a:tc>
                <a:tc>
                  <a:txBody>
                    <a:bodyPr/>
                    <a:lstStyle/>
                    <a:p>
                      <a:pPr indent="0" lvl="0" marL="0" rtl="0" algn="ctr">
                        <a:lnSpc>
                          <a:spcPct val="115000"/>
                        </a:lnSpc>
                        <a:spcBef>
                          <a:spcPts val="0"/>
                        </a:spcBef>
                        <a:spcAft>
                          <a:spcPts val="0"/>
                        </a:spcAft>
                        <a:buNone/>
                      </a:pPr>
                      <a:r>
                        <a:rPr b="1" lang="en-US" sz="1100"/>
                        <a:t>Value</a:t>
                      </a:r>
                      <a:endParaRPr b="1" sz="1100"/>
                    </a:p>
                  </a:txBody>
                  <a:tcPr marT="91425" marB="91425" marR="91425" marL="91425"/>
                </a:tc>
              </a:tr>
              <a:tr h="339525">
                <a:tc>
                  <a:txBody>
                    <a:bodyPr/>
                    <a:lstStyle/>
                    <a:p>
                      <a:pPr indent="0" lvl="0" marL="0" rtl="0" algn="l">
                        <a:spcBef>
                          <a:spcPts val="0"/>
                        </a:spcBef>
                        <a:spcAft>
                          <a:spcPts val="0"/>
                        </a:spcAft>
                        <a:buNone/>
                      </a:pPr>
                      <a:r>
                        <a:rPr lang="en-US"/>
                        <a:t>Best Test Accuracy</a:t>
                      </a:r>
                      <a:endParaRPr/>
                    </a:p>
                  </a:txBody>
                  <a:tcPr marT="91425" marB="91425" marR="91425" marL="91425"/>
                </a:tc>
                <a:tc>
                  <a:txBody>
                    <a:bodyPr/>
                    <a:lstStyle/>
                    <a:p>
                      <a:pPr indent="0" lvl="0" marL="0" rtl="0" algn="l">
                        <a:spcBef>
                          <a:spcPts val="0"/>
                        </a:spcBef>
                        <a:spcAft>
                          <a:spcPts val="0"/>
                        </a:spcAft>
                        <a:buNone/>
                      </a:pPr>
                      <a:r>
                        <a:rPr b="1" lang="en-US" sz="1100"/>
                        <a:t>~80–90%</a:t>
                      </a:r>
                      <a:r>
                        <a:rPr lang="en-US" sz="1100"/>
                        <a:t> (depends on run)</a:t>
                      </a:r>
                      <a:endParaRPr sz="1100"/>
                    </a:p>
                  </a:txBody>
                  <a:tcPr marT="91425" marB="91425" marR="91425" marL="91425"/>
                </a:tc>
              </a:tr>
              <a:tr h="339525">
                <a:tc>
                  <a:txBody>
                    <a:bodyPr/>
                    <a:lstStyle/>
                    <a:p>
                      <a:pPr indent="0" lvl="0" marL="0" rtl="0" algn="l">
                        <a:spcBef>
                          <a:spcPts val="0"/>
                        </a:spcBef>
                        <a:spcAft>
                          <a:spcPts val="0"/>
                        </a:spcAft>
                        <a:buNone/>
                      </a:pPr>
                      <a:r>
                        <a:rPr lang="en-US"/>
                        <a:t>Training Stability</a:t>
                      </a:r>
                      <a:endParaRPr/>
                    </a:p>
                  </a:txBody>
                  <a:tcPr marT="91425" marB="91425" marR="91425" marL="91425"/>
                </a:tc>
                <a:tc>
                  <a:txBody>
                    <a:bodyPr/>
                    <a:lstStyle/>
                    <a:p>
                      <a:pPr indent="0" lvl="0" marL="0" rtl="0" algn="l">
                        <a:spcBef>
                          <a:spcPts val="0"/>
                        </a:spcBef>
                        <a:spcAft>
                          <a:spcPts val="0"/>
                        </a:spcAft>
                        <a:buNone/>
                      </a:pPr>
                      <a:r>
                        <a:rPr lang="en-US"/>
                        <a:t>Very stable with AMP + scheduler</a:t>
                      </a:r>
                      <a:endParaRPr/>
                    </a:p>
                  </a:txBody>
                  <a:tcPr marT="91425" marB="91425" marR="91425" marL="91425"/>
                </a:tc>
              </a:tr>
              <a:tr h="339525">
                <a:tc>
                  <a:txBody>
                    <a:bodyPr/>
                    <a:lstStyle/>
                    <a:p>
                      <a:pPr indent="0" lvl="0" marL="0" rtl="0" algn="l">
                        <a:spcBef>
                          <a:spcPts val="0"/>
                        </a:spcBef>
                        <a:spcAft>
                          <a:spcPts val="0"/>
                        </a:spcAft>
                        <a:buNone/>
                      </a:pPr>
                      <a:r>
                        <a:rPr lang="en-US"/>
                        <a:t>Loss Trend</a:t>
                      </a:r>
                      <a:endParaRPr/>
                    </a:p>
                  </a:txBody>
                  <a:tcPr marT="91425" marB="91425" marR="91425" marL="91425"/>
                </a:tc>
                <a:tc>
                  <a:txBody>
                    <a:bodyPr/>
                    <a:lstStyle/>
                    <a:p>
                      <a:pPr indent="0" lvl="0" marL="0" rtl="0" algn="l">
                        <a:spcBef>
                          <a:spcPts val="0"/>
                        </a:spcBef>
                        <a:spcAft>
                          <a:spcPts val="0"/>
                        </a:spcAft>
                        <a:buNone/>
                      </a:pPr>
                      <a:r>
                        <a:rPr lang="en-US"/>
                        <a:t>Smooth downward curve</a:t>
                      </a:r>
                      <a:endParaRPr/>
                    </a:p>
                  </a:txBody>
                  <a:tcPr marT="91425" marB="91425" marR="91425" marL="91425"/>
                </a:tc>
              </a:tr>
              <a:tr h="522375">
                <a:tc>
                  <a:txBody>
                    <a:bodyPr/>
                    <a:lstStyle/>
                    <a:p>
                      <a:pPr indent="0" lvl="0" marL="0" rtl="0" algn="l">
                        <a:spcBef>
                          <a:spcPts val="0"/>
                        </a:spcBef>
                        <a:spcAft>
                          <a:spcPts val="0"/>
                        </a:spcAft>
                        <a:buNone/>
                      </a:pPr>
                      <a:r>
                        <a:rPr lang="en-US"/>
                        <a:t>Observation</a:t>
                      </a:r>
                      <a:endParaRPr/>
                    </a:p>
                  </a:txBody>
                  <a:tcPr marT="91425" marB="91425" marR="91425" marL="91425"/>
                </a:tc>
                <a:tc>
                  <a:txBody>
                    <a:bodyPr/>
                    <a:lstStyle/>
                    <a:p>
                      <a:pPr indent="0" lvl="0" marL="0" rtl="0" algn="l">
                        <a:spcBef>
                          <a:spcPts val="0"/>
                        </a:spcBef>
                        <a:spcAft>
                          <a:spcPts val="0"/>
                        </a:spcAft>
                        <a:buNone/>
                      </a:pPr>
                      <a:r>
                        <a:rPr lang="en-US"/>
                        <a:t>EfficientNet generalized well across 40 random classes</a:t>
                      </a:r>
                      <a:endParaRPr/>
                    </a:p>
                  </a:txBody>
                  <a:tcPr marT="91425" marB="91425" marR="91425" marL="91425"/>
                </a:tc>
              </a:tr>
            </a:tbl>
          </a:graphicData>
        </a:graphic>
      </p:graphicFrame>
      <p:graphicFrame>
        <p:nvGraphicFramePr>
          <p:cNvPr id="176" name="Google Shape;176;p18"/>
          <p:cNvGraphicFramePr/>
          <p:nvPr/>
        </p:nvGraphicFramePr>
        <p:xfrm>
          <a:off x="486500" y="4456150"/>
          <a:ext cx="3000000" cy="3000000"/>
        </p:xfrm>
        <a:graphic>
          <a:graphicData uri="http://schemas.openxmlformats.org/drawingml/2006/table">
            <a:tbl>
              <a:tblPr>
                <a:noFill/>
                <a:tableStyleId>{B9D13883-2315-4780-A4AC-D28769D8176B}</a:tableStyleId>
              </a:tblPr>
              <a:tblGrid>
                <a:gridCol w="2413000"/>
                <a:gridCol w="2413000"/>
                <a:gridCol w="2413000"/>
              </a:tblGrid>
              <a:tr h="432225">
                <a:tc>
                  <a:txBody>
                    <a:bodyPr/>
                    <a:lstStyle/>
                    <a:p>
                      <a:pPr indent="0" lvl="0" marL="0" rtl="0" algn="ctr">
                        <a:lnSpc>
                          <a:spcPct val="115000"/>
                        </a:lnSpc>
                        <a:spcBef>
                          <a:spcPts val="0"/>
                        </a:spcBef>
                        <a:spcAft>
                          <a:spcPts val="0"/>
                        </a:spcAft>
                        <a:buNone/>
                      </a:pPr>
                      <a:r>
                        <a:rPr b="1" lang="en-US" sz="1100"/>
                        <a:t>Model</a:t>
                      </a:r>
                      <a:endParaRPr b="1" sz="1100"/>
                    </a:p>
                  </a:txBody>
                  <a:tcPr marT="91425" marB="91425" marR="91425" marL="91425"/>
                </a:tc>
                <a:tc>
                  <a:txBody>
                    <a:bodyPr/>
                    <a:lstStyle/>
                    <a:p>
                      <a:pPr indent="0" lvl="0" marL="0" rtl="0" algn="ctr">
                        <a:lnSpc>
                          <a:spcPct val="115000"/>
                        </a:lnSpc>
                        <a:spcBef>
                          <a:spcPts val="0"/>
                        </a:spcBef>
                        <a:spcAft>
                          <a:spcPts val="0"/>
                        </a:spcAft>
                        <a:buNone/>
                      </a:pPr>
                      <a:r>
                        <a:rPr b="1" lang="en-US" sz="1100"/>
                        <a:t>Accuracy</a:t>
                      </a:r>
                      <a:endParaRPr b="1" sz="1100"/>
                    </a:p>
                  </a:txBody>
                  <a:tcPr marT="91425" marB="91425" marR="91425" marL="91425"/>
                </a:tc>
                <a:tc>
                  <a:txBody>
                    <a:bodyPr/>
                    <a:lstStyle/>
                    <a:p>
                      <a:pPr indent="0" lvl="0" marL="0" rtl="0" algn="ctr">
                        <a:lnSpc>
                          <a:spcPct val="115000"/>
                        </a:lnSpc>
                        <a:spcBef>
                          <a:spcPts val="0"/>
                        </a:spcBef>
                        <a:spcAft>
                          <a:spcPts val="0"/>
                        </a:spcAft>
                        <a:buNone/>
                      </a:pPr>
                      <a:r>
                        <a:rPr b="1" lang="en-US" sz="1100"/>
                        <a:t>Notes</a:t>
                      </a:r>
                      <a:endParaRPr b="1" sz="1100"/>
                    </a:p>
                  </a:txBody>
                  <a:tcPr marT="91425" marB="91425" marR="91425" marL="91425"/>
                </a:tc>
              </a:tr>
              <a:tr h="488625">
                <a:tc>
                  <a:txBody>
                    <a:bodyPr/>
                    <a:lstStyle/>
                    <a:p>
                      <a:pPr indent="0" lvl="0" marL="0" rtl="0" algn="l">
                        <a:spcBef>
                          <a:spcPts val="0"/>
                        </a:spcBef>
                        <a:spcAft>
                          <a:spcPts val="0"/>
                        </a:spcAft>
                        <a:buNone/>
                      </a:pPr>
                      <a:r>
                        <a:rPr lang="en-US"/>
                        <a:t>VGG16</a:t>
                      </a:r>
                      <a:endParaRPr/>
                    </a:p>
                  </a:txBody>
                  <a:tcPr marT="91425" marB="91425" marR="91425" marL="91425"/>
                </a:tc>
                <a:tc>
                  <a:txBody>
                    <a:bodyPr/>
                    <a:lstStyle/>
                    <a:p>
                      <a:pPr indent="0" lvl="0" marL="0" rtl="0" algn="l">
                        <a:spcBef>
                          <a:spcPts val="0"/>
                        </a:spcBef>
                        <a:spcAft>
                          <a:spcPts val="0"/>
                        </a:spcAft>
                        <a:buNone/>
                      </a:pPr>
                      <a:r>
                        <a:rPr b="1" lang="en-US" sz="1100"/>
                        <a:t>60–70%</a:t>
                      </a:r>
                      <a:endParaRPr b="1" sz="1100"/>
                    </a:p>
                  </a:txBody>
                  <a:tcPr marT="91425" marB="91425" marR="91425" marL="91425"/>
                </a:tc>
                <a:tc>
                  <a:txBody>
                    <a:bodyPr/>
                    <a:lstStyle/>
                    <a:p>
                      <a:pPr indent="0" lvl="0" marL="0" rtl="0" algn="l">
                        <a:spcBef>
                          <a:spcPts val="0"/>
                        </a:spcBef>
                        <a:spcAft>
                          <a:spcPts val="0"/>
                        </a:spcAft>
                        <a:buNone/>
                      </a:pPr>
                      <a:r>
                        <a:rPr lang="en-US"/>
                        <a:t>Works but heavy and slower</a:t>
                      </a:r>
                      <a:endParaRPr/>
                    </a:p>
                  </a:txBody>
                  <a:tcPr marT="91425" marB="91425" marR="91425" marL="91425"/>
                </a:tc>
              </a:tr>
              <a:tr h="488625">
                <a:tc>
                  <a:txBody>
                    <a:bodyPr/>
                    <a:lstStyle/>
                    <a:p>
                      <a:pPr indent="0" lvl="0" marL="0" rtl="0" algn="l">
                        <a:spcBef>
                          <a:spcPts val="0"/>
                        </a:spcBef>
                        <a:spcAft>
                          <a:spcPts val="0"/>
                        </a:spcAft>
                        <a:buNone/>
                      </a:pPr>
                      <a:r>
                        <a:rPr lang="en-US"/>
                        <a:t>ResNet50</a:t>
                      </a:r>
                      <a:endParaRPr/>
                    </a:p>
                  </a:txBody>
                  <a:tcPr marT="91425" marB="91425" marR="91425" marL="91425"/>
                </a:tc>
                <a:tc>
                  <a:txBody>
                    <a:bodyPr/>
                    <a:lstStyle/>
                    <a:p>
                      <a:pPr indent="0" lvl="0" marL="0" rtl="0" algn="l">
                        <a:spcBef>
                          <a:spcPts val="0"/>
                        </a:spcBef>
                        <a:spcAft>
                          <a:spcPts val="0"/>
                        </a:spcAft>
                        <a:buNone/>
                      </a:pPr>
                      <a:r>
                        <a:rPr b="1" lang="en-US" sz="1100"/>
                        <a:t>70–80%</a:t>
                      </a:r>
                      <a:endParaRPr b="1" sz="1100"/>
                    </a:p>
                  </a:txBody>
                  <a:tcPr marT="91425" marB="91425" marR="91425" marL="91425"/>
                </a:tc>
                <a:tc>
                  <a:txBody>
                    <a:bodyPr/>
                    <a:lstStyle/>
                    <a:p>
                      <a:pPr indent="0" lvl="0" marL="0" rtl="0" algn="l">
                        <a:spcBef>
                          <a:spcPts val="0"/>
                        </a:spcBef>
                        <a:spcAft>
                          <a:spcPts val="0"/>
                        </a:spcAft>
                        <a:buNone/>
                      </a:pPr>
                      <a:r>
                        <a:rPr lang="en-US"/>
                        <a:t>Better feature extraction</a:t>
                      </a:r>
                      <a:endParaRPr/>
                    </a:p>
                  </a:txBody>
                  <a:tcPr marT="91425" marB="91425" marR="91425" marL="91425"/>
                </a:tc>
              </a:tr>
              <a:tr h="488625">
                <a:tc>
                  <a:txBody>
                    <a:bodyPr/>
                    <a:lstStyle/>
                    <a:p>
                      <a:pPr indent="0" lvl="0" marL="0" rtl="0" algn="l">
                        <a:spcBef>
                          <a:spcPts val="0"/>
                        </a:spcBef>
                        <a:spcAft>
                          <a:spcPts val="0"/>
                        </a:spcAft>
                        <a:buNone/>
                      </a:pPr>
                      <a:r>
                        <a:rPr lang="en-US"/>
                        <a:t>EfficientNet (recommended)</a:t>
                      </a:r>
                      <a:endParaRPr/>
                    </a:p>
                  </a:txBody>
                  <a:tcPr marT="91425" marB="91425" marR="91425" marL="91425"/>
                </a:tc>
                <a:tc>
                  <a:txBody>
                    <a:bodyPr/>
                    <a:lstStyle/>
                    <a:p>
                      <a:pPr indent="0" lvl="0" marL="0" rtl="0" algn="l">
                        <a:spcBef>
                          <a:spcPts val="0"/>
                        </a:spcBef>
                        <a:spcAft>
                          <a:spcPts val="0"/>
                        </a:spcAft>
                        <a:buNone/>
                      </a:pPr>
                      <a:r>
                        <a:rPr b="1" lang="en-US" sz="1100"/>
                        <a:t>80%+</a:t>
                      </a:r>
                      <a:endParaRPr b="1" sz="1100"/>
                    </a:p>
                  </a:txBody>
                  <a:tcPr marT="91425" marB="91425" marR="91425" marL="91425"/>
                </a:tc>
                <a:tc>
                  <a:txBody>
                    <a:bodyPr/>
                    <a:lstStyle/>
                    <a:p>
                      <a:pPr indent="0" lvl="0" marL="0" rtl="0" algn="l">
                        <a:spcBef>
                          <a:spcPts val="0"/>
                        </a:spcBef>
                        <a:spcAft>
                          <a:spcPts val="0"/>
                        </a:spcAft>
                        <a:buNone/>
                      </a:pPr>
                      <a:r>
                        <a:rPr lang="en-US"/>
                        <a:t>Best accuracy, light, fast</a:t>
                      </a:r>
                      <a:endParaRPr/>
                    </a:p>
                  </a:txBody>
                  <a:tcPr marT="91425" marB="91425" marR="91425" marL="91425"/>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3ae19154eb3_0_21"/>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Experimental Results </a:t>
            </a:r>
            <a:r>
              <a:rPr lang="en-US"/>
              <a:t>and Evaluation</a:t>
            </a:r>
            <a:endParaRPr/>
          </a:p>
        </p:txBody>
      </p:sp>
      <p:sp>
        <p:nvSpPr>
          <p:cNvPr id="182" name="Google Shape;182;g3ae19154eb3_0_21"/>
          <p:cNvSpPr txBox="1"/>
          <p:nvPr/>
        </p:nvSpPr>
        <p:spPr>
          <a:xfrm>
            <a:off x="77118" y="804231"/>
            <a:ext cx="8956800" cy="579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4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3. Visual Validation</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Most predictions show high confidence (70–95%)</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Misclassifications mainly occur among visually similar dishes</a:t>
            </a:r>
            <a:endParaRPr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Example: </a:t>
            </a:r>
            <a:r>
              <a:rPr i="1" lang="en-US" sz="1200">
                <a:solidFill>
                  <a:schemeClr val="dk1"/>
                </a:solidFill>
                <a:latin typeface="Helvetica Neue"/>
                <a:ea typeface="Helvetica Neue"/>
                <a:cs typeface="Helvetica Neue"/>
                <a:sym typeface="Helvetica Neue"/>
              </a:rPr>
              <a:t>Pulao vs Fried Rice</a:t>
            </a:r>
            <a:endParaRPr i="1" sz="1200">
              <a:solidFill>
                <a:schemeClr val="dk1"/>
              </a:solidFill>
              <a:latin typeface="Helvetica Neue"/>
              <a:ea typeface="Helvetica Neue"/>
              <a:cs typeface="Helvetica Neue"/>
              <a:sym typeface="Helvetica Neue"/>
            </a:endParaRPr>
          </a:p>
          <a:p>
            <a:pPr indent="-304800" lvl="1" marL="9144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Example: </a:t>
            </a:r>
            <a:r>
              <a:rPr i="1" lang="en-US" sz="1200">
                <a:solidFill>
                  <a:schemeClr val="dk1"/>
                </a:solidFill>
                <a:latin typeface="Helvetica Neue"/>
                <a:ea typeface="Helvetica Neue"/>
                <a:cs typeface="Helvetica Neue"/>
                <a:sym typeface="Helvetica Neue"/>
              </a:rPr>
              <a:t>Dosa vs Uttapam</a:t>
            </a:r>
            <a:endParaRPr i="1" sz="1200">
              <a:solidFill>
                <a:schemeClr val="dk1"/>
              </a:solidFill>
              <a:latin typeface="Helvetica Neue"/>
              <a:ea typeface="Helvetica Neue"/>
              <a:cs typeface="Helvetica Neue"/>
              <a:sym typeface="Helvetica Neue"/>
            </a:endParaRPr>
          </a:p>
          <a:p>
            <a:pPr indent="0" lvl="0" marL="0" rtl="0" algn="l">
              <a:lnSpc>
                <a:spcPct val="115000"/>
              </a:lnSpc>
              <a:spcBef>
                <a:spcPts val="14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4. Key Insights</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120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EfficientNet significantly outperforms VGG16/ResNet50 on both datasets</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Data augmentation improves small dataset performance</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Scheduling + Early Stopping prevents overfitting</a:t>
            </a:r>
            <a:endParaRPr sz="1200">
              <a:solidFill>
                <a:schemeClr val="dk1"/>
              </a:solidFill>
              <a:latin typeface="Helvetica Neue"/>
              <a:ea typeface="Helvetica Neue"/>
              <a:cs typeface="Helvetica Neue"/>
              <a:sym typeface="Helvetica Neue"/>
            </a:endParaRPr>
          </a:p>
          <a:p>
            <a:pPr indent="-304800" lvl="0" marL="457200" rtl="0" algn="l">
              <a:lnSpc>
                <a:spcPct val="115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Mixed-precision training reduces GPU usage by 40–50%</a:t>
            </a:r>
            <a:endParaRPr sz="12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a:p>
            <a:pPr indent="0" lvl="0" marL="457200" marR="0" rtl="0" algn="just">
              <a:lnSpc>
                <a:spcPct val="150000"/>
              </a:lnSpc>
              <a:spcBef>
                <a:spcPts val="1200"/>
              </a:spcBef>
              <a:spcAft>
                <a:spcPts val="0"/>
              </a:spcAft>
              <a:buNone/>
            </a:pPr>
            <a:r>
              <a:t/>
            </a:r>
            <a:endParaRPr sz="1200">
              <a:latin typeface="Helvetica Neue"/>
              <a:ea typeface="Helvetica Neue"/>
              <a:cs typeface="Helvetica Neue"/>
              <a:sym typeface="Helvetica Neue"/>
            </a:endParaRPr>
          </a:p>
        </p:txBody>
      </p:sp>
      <p:pic>
        <p:nvPicPr>
          <p:cNvPr id="183" name="Google Shape;183;g3ae19154eb3_0_21"/>
          <p:cNvPicPr preferRelativeResize="0"/>
          <p:nvPr/>
        </p:nvPicPr>
        <p:blipFill>
          <a:blip r:embed="rId3">
            <a:alphaModFix/>
          </a:blip>
          <a:stretch>
            <a:fillRect/>
          </a:stretch>
        </p:blipFill>
        <p:spPr>
          <a:xfrm>
            <a:off x="4747400" y="2840500"/>
            <a:ext cx="3894549" cy="3696650"/>
          </a:xfrm>
          <a:prstGeom prst="rect">
            <a:avLst/>
          </a:prstGeom>
          <a:noFill/>
          <a:ln>
            <a:noFill/>
          </a:ln>
        </p:spPr>
      </p:pic>
      <p:pic>
        <p:nvPicPr>
          <p:cNvPr id="184" name="Google Shape;184;g3ae19154eb3_0_21"/>
          <p:cNvPicPr preferRelativeResize="0"/>
          <p:nvPr/>
        </p:nvPicPr>
        <p:blipFill>
          <a:blip r:embed="rId4">
            <a:alphaModFix/>
          </a:blip>
          <a:stretch>
            <a:fillRect/>
          </a:stretch>
        </p:blipFill>
        <p:spPr>
          <a:xfrm>
            <a:off x="367975" y="3376125"/>
            <a:ext cx="4213650" cy="3024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3ae19154eb3_0_16"/>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Experimental Results </a:t>
            </a:r>
            <a:r>
              <a:rPr lang="en-US"/>
              <a:t>and Evaluation</a:t>
            </a:r>
            <a:endParaRPr/>
          </a:p>
        </p:txBody>
      </p:sp>
      <p:sp>
        <p:nvSpPr>
          <p:cNvPr id="190" name="Google Shape;190;g3ae19154eb3_0_16"/>
          <p:cNvSpPr txBox="1"/>
          <p:nvPr/>
        </p:nvSpPr>
        <p:spPr>
          <a:xfrm>
            <a:off x="77118" y="804231"/>
            <a:ext cx="8956800" cy="5794800"/>
          </a:xfrm>
          <a:prstGeom prst="rect">
            <a:avLst/>
          </a:prstGeom>
          <a:noFill/>
          <a:ln>
            <a:noFill/>
          </a:ln>
        </p:spPr>
        <p:txBody>
          <a:bodyPr anchorCtr="0" anchor="t" bIns="45700" lIns="91425" spcFirstLastPara="1" rIns="91425" wrap="square" tIns="45700">
            <a:noAutofit/>
          </a:bodyPr>
          <a:lstStyle/>
          <a:p>
            <a:pPr indent="457200" lvl="0" marL="2286000" rtl="0" algn="just">
              <a:lnSpc>
                <a:spcPct val="150000"/>
              </a:lnSpc>
              <a:spcBef>
                <a:spcPts val="630"/>
              </a:spcBef>
              <a:spcAft>
                <a:spcPts val="0"/>
              </a:spcAft>
              <a:buNone/>
            </a:pPr>
            <a:r>
              <a:rPr b="1" lang="en-US" sz="1600">
                <a:solidFill>
                  <a:schemeClr val="dk1"/>
                </a:solidFill>
                <a:latin typeface="Helvetica Neue"/>
                <a:ea typeface="Helvetica Neue"/>
                <a:cs typeface="Helvetica Neue"/>
                <a:sym typeface="Helvetica Neue"/>
              </a:rPr>
              <a:t>MOOD RECOGNITION MODEL</a:t>
            </a:r>
            <a:endParaRPr b="1" sz="1600">
              <a:solidFill>
                <a:schemeClr val="dk1"/>
              </a:solidFill>
              <a:latin typeface="Helvetica Neue"/>
              <a:ea typeface="Helvetica Neue"/>
              <a:cs typeface="Helvetica Neue"/>
              <a:sym typeface="Helvetica Neue"/>
            </a:endParaRPr>
          </a:p>
          <a:p>
            <a:pPr indent="-317500" lvl="0" marL="457200" rtl="0" algn="just">
              <a:lnSpc>
                <a:spcPct val="150000"/>
              </a:lnSpc>
              <a:spcBef>
                <a:spcPts val="630"/>
              </a:spcBef>
              <a:spcAft>
                <a:spcPts val="0"/>
              </a:spcAft>
              <a:buClr>
                <a:schemeClr val="dk1"/>
              </a:buClr>
              <a:buSzPts val="1400"/>
              <a:buFont typeface="Helvetica Neue"/>
              <a:buAutoNum type="arabicPeriod"/>
            </a:pPr>
            <a:r>
              <a:rPr b="1" lang="en-US">
                <a:solidFill>
                  <a:schemeClr val="dk1"/>
                </a:solidFill>
                <a:latin typeface="Helvetica Neue"/>
                <a:ea typeface="Helvetica Neue"/>
                <a:cs typeface="Helvetica Neue"/>
                <a:sym typeface="Helvetica Neue"/>
              </a:rPr>
              <a:t>Classification Report Highlights</a:t>
            </a:r>
            <a:endParaRPr b="1">
              <a:solidFill>
                <a:schemeClr val="dk1"/>
              </a:solidFill>
              <a:latin typeface="Helvetica Neue"/>
              <a:ea typeface="Helvetica Neue"/>
              <a:cs typeface="Helvetica Neue"/>
              <a:sym typeface="Helvetica Neue"/>
            </a:endParaRPr>
          </a:p>
          <a:p>
            <a:pPr indent="-298450" lvl="0" marL="457200" rtl="0" algn="just">
              <a:lnSpc>
                <a:spcPct val="150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Achieved strong recognition performance across major emotions</a:t>
            </a:r>
            <a:br>
              <a:rPr lang="en-US" sz="1100">
                <a:solidFill>
                  <a:schemeClr val="dk1"/>
                </a:solidFill>
                <a:latin typeface="Helvetica Neue"/>
                <a:ea typeface="Helvetica Neue"/>
                <a:cs typeface="Helvetica Neue"/>
                <a:sym typeface="Helvetica Neue"/>
              </a:rPr>
            </a:br>
            <a:r>
              <a:rPr lang="en-US" sz="1100">
                <a:solidFill>
                  <a:schemeClr val="dk1"/>
                </a:solidFill>
                <a:latin typeface="Helvetica Neue"/>
                <a:ea typeface="Helvetica Neue"/>
                <a:cs typeface="Helvetica Neue"/>
                <a:sym typeface="Helvetica Neue"/>
              </a:rPr>
              <a:t>AVERAGE ACCURACY - 70%</a:t>
            </a:r>
            <a:endParaRPr sz="1100">
              <a:solidFill>
                <a:schemeClr val="dk1"/>
              </a:solidFill>
              <a:latin typeface="Helvetica Neue"/>
              <a:ea typeface="Helvetica Neue"/>
              <a:cs typeface="Helvetica Neue"/>
              <a:sym typeface="Helvetica Neue"/>
            </a:endParaRPr>
          </a:p>
          <a:p>
            <a:pPr indent="-298450" lvl="0" marL="457200" rtl="0" algn="just">
              <a:lnSpc>
                <a:spcPct val="150000"/>
              </a:lnSpc>
              <a:spcBef>
                <a:spcPts val="0"/>
              </a:spcBef>
              <a:spcAft>
                <a:spcPts val="0"/>
              </a:spcAft>
              <a:buClr>
                <a:schemeClr val="dk1"/>
              </a:buClr>
              <a:buSzPts val="1100"/>
              <a:buChar char="●"/>
            </a:pPr>
            <a:r>
              <a:rPr lang="en-US" sz="1100">
                <a:solidFill>
                  <a:schemeClr val="dk1"/>
                </a:solidFill>
                <a:latin typeface="Helvetica Neue"/>
                <a:ea typeface="Helvetica Neue"/>
                <a:cs typeface="Helvetica Neue"/>
                <a:sym typeface="Helvetica Neue"/>
              </a:rPr>
              <a:t>Best-performing classes:</a:t>
            </a:r>
            <a:br>
              <a:rPr lang="en-US" sz="1100">
                <a:solidFill>
                  <a:schemeClr val="dk1"/>
                </a:solidFill>
                <a:latin typeface="Helvetica Neue"/>
                <a:ea typeface="Helvetica Neue"/>
                <a:cs typeface="Helvetica Neue"/>
                <a:sym typeface="Helvetica Neue"/>
              </a:rPr>
            </a:br>
            <a:r>
              <a:rPr b="1" lang="en-US" sz="1100">
                <a:solidFill>
                  <a:schemeClr val="dk1"/>
                </a:solidFill>
                <a:latin typeface="Helvetica Neue"/>
                <a:ea typeface="Helvetica Neue"/>
                <a:cs typeface="Helvetica Neue"/>
                <a:sym typeface="Helvetica Neue"/>
              </a:rPr>
              <a:t>Happy</a:t>
            </a:r>
            <a:r>
              <a:rPr lang="en-US" sz="1100">
                <a:solidFill>
                  <a:schemeClr val="dk1"/>
                </a:solidFill>
                <a:latin typeface="Helvetica Neue"/>
                <a:ea typeface="Helvetica Neue"/>
                <a:cs typeface="Helvetica Neue"/>
                <a:sym typeface="Helvetica Neue"/>
              </a:rPr>
              <a:t>,  </a:t>
            </a:r>
            <a:r>
              <a:rPr b="1" lang="en-US" sz="1100">
                <a:solidFill>
                  <a:schemeClr val="dk1"/>
                </a:solidFill>
                <a:latin typeface="Helvetica Neue"/>
                <a:ea typeface="Helvetica Neue"/>
                <a:cs typeface="Helvetica Neue"/>
                <a:sym typeface="Helvetica Neue"/>
              </a:rPr>
              <a:t>Surprise</a:t>
            </a:r>
            <a:br>
              <a:rPr b="1" lang="en-US" sz="1100">
                <a:solidFill>
                  <a:schemeClr val="dk1"/>
                </a:solidFill>
                <a:latin typeface="Helvetica Neue"/>
                <a:ea typeface="Helvetica Neue"/>
                <a:cs typeface="Helvetica Neue"/>
                <a:sym typeface="Helvetica Neue"/>
              </a:rPr>
            </a:br>
            <a:endParaRPr b="1" sz="1100">
              <a:solidFill>
                <a:schemeClr val="dk1"/>
              </a:solidFill>
              <a:latin typeface="Helvetica Neue"/>
              <a:ea typeface="Helvetica Neue"/>
              <a:cs typeface="Helvetica Neue"/>
              <a:sym typeface="Helvetica Neue"/>
            </a:endParaRPr>
          </a:p>
          <a:p>
            <a:pPr indent="-298450" lvl="0" marL="457200" rtl="0" algn="l">
              <a:lnSpc>
                <a:spcPct val="115000"/>
              </a:lnSpc>
              <a:spcBef>
                <a:spcPts val="0"/>
              </a:spcBef>
              <a:spcAft>
                <a:spcPts val="0"/>
              </a:spcAft>
              <a:buClr>
                <a:schemeClr val="dk1"/>
              </a:buClr>
              <a:buSzPts val="1100"/>
              <a:buChar char="●"/>
            </a:pPr>
            <a:r>
              <a:rPr lang="en-US" sz="1100">
                <a:solidFill>
                  <a:schemeClr val="dk1"/>
                </a:solidFill>
                <a:latin typeface="Helvetica Neue"/>
                <a:ea typeface="Helvetica Neue"/>
                <a:cs typeface="Helvetica Neue"/>
                <a:sym typeface="Helvetica Neue"/>
              </a:rPr>
              <a:t>Weak-performing classes:</a:t>
            </a:r>
            <a:br>
              <a:rPr lang="en-US" sz="1100">
                <a:solidFill>
                  <a:schemeClr val="dk1"/>
                </a:solidFill>
                <a:latin typeface="Helvetica Neue"/>
                <a:ea typeface="Helvetica Neue"/>
                <a:cs typeface="Helvetica Neue"/>
                <a:sym typeface="Helvetica Neue"/>
              </a:rPr>
            </a:br>
            <a:r>
              <a:rPr b="1" lang="en-US" sz="1100">
                <a:solidFill>
                  <a:schemeClr val="dk1"/>
                </a:solidFill>
                <a:latin typeface="Helvetica Neue"/>
                <a:ea typeface="Helvetica Neue"/>
                <a:cs typeface="Helvetica Neue"/>
                <a:sym typeface="Helvetica Neue"/>
              </a:rPr>
              <a:t>Fear</a:t>
            </a:r>
            <a:r>
              <a:rPr lang="en-US" sz="1100">
                <a:solidFill>
                  <a:schemeClr val="dk1"/>
                </a:solidFill>
                <a:latin typeface="Helvetica Neue"/>
                <a:ea typeface="Helvetica Neue"/>
                <a:cs typeface="Helvetica Neue"/>
                <a:sym typeface="Helvetica Neue"/>
              </a:rPr>
              <a:t>, </a:t>
            </a:r>
            <a:r>
              <a:rPr b="1" lang="en-US" sz="1100">
                <a:solidFill>
                  <a:schemeClr val="dk1"/>
                </a:solidFill>
                <a:latin typeface="Helvetica Neue"/>
                <a:ea typeface="Helvetica Neue"/>
                <a:cs typeface="Helvetica Neue"/>
                <a:sym typeface="Helvetica Neue"/>
              </a:rPr>
              <a:t>Sad</a:t>
            </a:r>
            <a:r>
              <a:rPr lang="en-US" sz="1100">
                <a:solidFill>
                  <a:schemeClr val="dk1"/>
                </a:solidFill>
                <a:latin typeface="Helvetica Neue"/>
                <a:ea typeface="Helvetica Neue"/>
                <a:cs typeface="Helvetica Neue"/>
                <a:sym typeface="Helvetica Neue"/>
              </a:rPr>
              <a:t> (low samples, visually similar expressions)</a:t>
            </a:r>
            <a:endParaRPr sz="1100">
              <a:solidFill>
                <a:schemeClr val="dk1"/>
              </a:solidFill>
              <a:latin typeface="Helvetica Neue"/>
              <a:ea typeface="Helvetica Neue"/>
              <a:cs typeface="Helvetica Neue"/>
              <a:sym typeface="Helvetica Neue"/>
            </a:endParaRPr>
          </a:p>
          <a:p>
            <a:pPr indent="0" lvl="0" marL="457200" rtl="0" algn="l">
              <a:lnSpc>
                <a:spcPct val="115000"/>
              </a:lnSpc>
              <a:spcBef>
                <a:spcPts val="0"/>
              </a:spcBef>
              <a:spcAft>
                <a:spcPts val="0"/>
              </a:spcAft>
              <a:buNone/>
            </a:pPr>
            <a:r>
              <a:t/>
            </a:r>
            <a:endParaRPr sz="1100">
              <a:solidFill>
                <a:schemeClr val="dk1"/>
              </a:solidFill>
              <a:latin typeface="Helvetica Neue"/>
              <a:ea typeface="Helvetica Neue"/>
              <a:cs typeface="Helvetica Neue"/>
              <a:sym typeface="Helvetica Neue"/>
            </a:endParaRPr>
          </a:p>
          <a:p>
            <a:pPr indent="-298450" lvl="0" marL="457200" rtl="0" algn="just">
              <a:lnSpc>
                <a:spcPct val="150000"/>
              </a:lnSpc>
              <a:spcBef>
                <a:spcPts val="63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High Precision &amp; Recall</a:t>
            </a:r>
            <a:r>
              <a:rPr lang="en-US" sz="1100">
                <a:solidFill>
                  <a:schemeClr val="dk1"/>
                </a:solidFill>
                <a:latin typeface="Helvetica Neue"/>
                <a:ea typeface="Helvetica Neue"/>
                <a:cs typeface="Helvetica Neue"/>
                <a:sym typeface="Helvetica Neue"/>
              </a:rPr>
              <a:t> for:</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Happy (F1 = 0.88)</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Surprise </a:t>
            </a:r>
            <a:r>
              <a:rPr lang="en-US" sz="1100">
                <a:solidFill>
                  <a:schemeClr val="dk1"/>
                </a:solidFill>
                <a:latin typeface="Helvetica Neue"/>
                <a:ea typeface="Helvetica Neue"/>
                <a:cs typeface="Helvetica Neue"/>
                <a:sym typeface="Helvetica Neue"/>
              </a:rPr>
              <a:t>(F1 = 0.82)</a:t>
            </a:r>
            <a:br>
              <a:rPr lang="en-US" sz="1100">
                <a:solidFill>
                  <a:schemeClr val="dk1"/>
                </a:solidFill>
                <a:latin typeface="Helvetica Neue"/>
                <a:ea typeface="Helvetica Neue"/>
                <a:cs typeface="Helvetica Neue"/>
                <a:sym typeface="Helvetica Neue"/>
              </a:rPr>
            </a:br>
            <a:endParaRPr sz="1100">
              <a:solidFill>
                <a:schemeClr val="dk1"/>
              </a:solidFill>
              <a:latin typeface="Helvetica Neue"/>
              <a:ea typeface="Helvetica Neue"/>
              <a:cs typeface="Helvetica Neue"/>
              <a:sym typeface="Helvetica Neue"/>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Moderate performance</a:t>
            </a:r>
            <a:r>
              <a:rPr lang="en-US" sz="1100">
                <a:solidFill>
                  <a:schemeClr val="dk1"/>
                </a:solidFill>
                <a:latin typeface="Helvetica Neue"/>
                <a:ea typeface="Helvetica Neue"/>
                <a:cs typeface="Helvetica Neue"/>
                <a:sym typeface="Helvetica Neue"/>
              </a:rPr>
              <a:t> for:</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Neutral</a:t>
            </a:r>
            <a:r>
              <a:rPr lang="en-US" sz="1100">
                <a:solidFill>
                  <a:schemeClr val="dk1"/>
                </a:solidFill>
                <a:latin typeface="Helvetica Neue"/>
                <a:ea typeface="Helvetica Neue"/>
                <a:cs typeface="Helvetica Neue"/>
                <a:sym typeface="Helvetica Neue"/>
              </a:rPr>
              <a:t> (F1 = 0.65)</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Angry</a:t>
            </a:r>
            <a:r>
              <a:rPr lang="en-US" sz="1100">
                <a:solidFill>
                  <a:schemeClr val="dk1"/>
                </a:solidFill>
                <a:latin typeface="Helvetica Neue"/>
                <a:ea typeface="Helvetica Neue"/>
                <a:cs typeface="Helvetica Neue"/>
                <a:sym typeface="Helvetica Neue"/>
              </a:rPr>
              <a:t> (F1 = 0.62)</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Disgust</a:t>
            </a:r>
            <a:r>
              <a:rPr lang="en-US" sz="1100">
                <a:solidFill>
                  <a:schemeClr val="dk1"/>
                </a:solidFill>
                <a:latin typeface="Helvetica Neue"/>
                <a:ea typeface="Helvetica Neue"/>
                <a:cs typeface="Helvetica Neue"/>
                <a:sym typeface="Helvetica Neue"/>
              </a:rPr>
              <a:t> (F1 = 0.78 but low support)</a:t>
            </a:r>
            <a:br>
              <a:rPr lang="en-US" sz="1100">
                <a:solidFill>
                  <a:schemeClr val="dk1"/>
                </a:solidFill>
                <a:latin typeface="Helvetica Neue"/>
                <a:ea typeface="Helvetica Neue"/>
                <a:cs typeface="Helvetica Neue"/>
                <a:sym typeface="Helvetica Neue"/>
              </a:rPr>
            </a:br>
            <a:endParaRPr sz="1100">
              <a:solidFill>
                <a:schemeClr val="dk1"/>
              </a:solidFill>
              <a:latin typeface="Helvetica Neue"/>
              <a:ea typeface="Helvetica Neue"/>
              <a:cs typeface="Helvetica Neue"/>
              <a:sym typeface="Helvetica Neue"/>
            </a:endParaRPr>
          </a:p>
          <a:p>
            <a:pPr indent="-298450" lvl="0" marL="4572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Low performance</a:t>
            </a:r>
            <a:r>
              <a:rPr lang="en-US" sz="1100">
                <a:solidFill>
                  <a:schemeClr val="dk1"/>
                </a:solidFill>
                <a:latin typeface="Helvetica Neue"/>
                <a:ea typeface="Helvetica Neue"/>
                <a:cs typeface="Helvetica Neue"/>
                <a:sym typeface="Helvetica Neue"/>
              </a:rPr>
              <a:t> for:</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Sad</a:t>
            </a:r>
            <a:r>
              <a:rPr lang="en-US" sz="1100">
                <a:solidFill>
                  <a:schemeClr val="dk1"/>
                </a:solidFill>
                <a:latin typeface="Helvetica Neue"/>
                <a:ea typeface="Helvetica Neue"/>
                <a:cs typeface="Helvetica Neue"/>
                <a:sym typeface="Helvetica Neue"/>
              </a:rPr>
              <a:t> (F1 = 0.57)</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Fear</a:t>
            </a:r>
            <a:r>
              <a:rPr lang="en-US" sz="1100">
                <a:solidFill>
                  <a:schemeClr val="dk1"/>
                </a:solidFill>
                <a:latin typeface="Helvetica Neue"/>
                <a:ea typeface="Helvetica Neue"/>
                <a:cs typeface="Helvetica Neue"/>
                <a:sym typeface="Helvetica Neue"/>
              </a:rPr>
              <a:t> (F1 = 0.56)</a:t>
            </a:r>
            <a:endParaRPr sz="11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rPr lang="en-US" sz="1100">
                <a:solidFill>
                  <a:schemeClr val="dk1"/>
                </a:solidFill>
                <a:latin typeface="Helvetica Neue"/>
                <a:ea typeface="Helvetica Neue"/>
                <a:cs typeface="Helvetica Neue"/>
                <a:sym typeface="Helvetica Neue"/>
              </a:rPr>
              <a:t>Reason: Dataset imbalance + facial ambiguity </a:t>
            </a:r>
            <a:endParaRPr sz="11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rPr lang="en-US" sz="1100">
                <a:solidFill>
                  <a:schemeClr val="dk1"/>
                </a:solidFill>
                <a:latin typeface="Helvetica Neue"/>
                <a:ea typeface="Helvetica Neue"/>
                <a:cs typeface="Helvetica Neue"/>
                <a:sym typeface="Helvetica Neue"/>
              </a:rPr>
              <a:t>             (similar expressions like Sad–Fear, Sad–Neutral).</a:t>
            </a:r>
            <a:endParaRPr sz="1100">
              <a:solidFill>
                <a:schemeClr val="dk1"/>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t/>
            </a:r>
            <a:endParaRPr sz="1100">
              <a:solidFill>
                <a:schemeClr val="dk1"/>
              </a:solidFill>
              <a:latin typeface="Helvetica Neue"/>
              <a:ea typeface="Helvetica Neue"/>
              <a:cs typeface="Helvetica Neue"/>
              <a:sym typeface="Helvetica Neue"/>
            </a:endParaRPr>
          </a:p>
          <a:p>
            <a:pPr indent="0" lvl="0" marL="0" marR="0" rtl="0" algn="just">
              <a:lnSpc>
                <a:spcPct val="150000"/>
              </a:lnSpc>
              <a:spcBef>
                <a:spcPts val="1200"/>
              </a:spcBef>
              <a:spcAft>
                <a:spcPts val="0"/>
              </a:spcAft>
              <a:buNone/>
            </a:pPr>
            <a:r>
              <a:t/>
            </a:r>
            <a:endParaRPr>
              <a:latin typeface="Helvetica Neue"/>
              <a:ea typeface="Helvetica Neue"/>
              <a:cs typeface="Helvetica Neue"/>
              <a:sym typeface="Helvetica Neue"/>
            </a:endParaRPr>
          </a:p>
        </p:txBody>
      </p:sp>
      <p:pic>
        <p:nvPicPr>
          <p:cNvPr id="191" name="Google Shape;191;g3ae19154eb3_0_16"/>
          <p:cNvPicPr preferRelativeResize="0"/>
          <p:nvPr/>
        </p:nvPicPr>
        <p:blipFill>
          <a:blip r:embed="rId3">
            <a:alphaModFix/>
          </a:blip>
          <a:stretch>
            <a:fillRect/>
          </a:stretch>
        </p:blipFill>
        <p:spPr>
          <a:xfrm>
            <a:off x="4705425" y="1510775"/>
            <a:ext cx="4328500" cy="4220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g3ae200bc795_0_82"/>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Experimental Results </a:t>
            </a:r>
            <a:r>
              <a:rPr lang="en-US"/>
              <a:t>and Evaluation</a:t>
            </a:r>
            <a:endParaRPr/>
          </a:p>
        </p:txBody>
      </p:sp>
      <p:sp>
        <p:nvSpPr>
          <p:cNvPr id="197" name="Google Shape;197;g3ae200bc795_0_82"/>
          <p:cNvSpPr txBox="1"/>
          <p:nvPr/>
        </p:nvSpPr>
        <p:spPr>
          <a:xfrm>
            <a:off x="77118" y="804231"/>
            <a:ext cx="8956800" cy="57948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630"/>
              </a:spcBef>
              <a:spcAft>
                <a:spcPts val="0"/>
              </a:spcAft>
              <a:buNone/>
            </a:pPr>
            <a:r>
              <a:rPr b="1" lang="en-US">
                <a:solidFill>
                  <a:schemeClr val="dk1"/>
                </a:solidFill>
                <a:latin typeface="Helvetica Neue"/>
                <a:ea typeface="Helvetica Neue"/>
                <a:cs typeface="Helvetica Neue"/>
                <a:sym typeface="Helvetica Neue"/>
              </a:rPr>
              <a:t> 2. Confusion Matrix Insights</a:t>
            </a:r>
            <a:endParaRPr b="1">
              <a:solidFill>
                <a:schemeClr val="dk1"/>
              </a:solidFill>
              <a:latin typeface="Helvetica Neue"/>
              <a:ea typeface="Helvetica Neue"/>
              <a:cs typeface="Helvetica Neue"/>
              <a:sym typeface="Helvetica Neue"/>
            </a:endParaRPr>
          </a:p>
          <a:p>
            <a:pPr indent="-298450" lvl="0" marL="457200" rtl="0" algn="just">
              <a:lnSpc>
                <a:spcPct val="150000"/>
              </a:lnSpc>
              <a:spcBef>
                <a:spcPts val="630"/>
              </a:spcBef>
              <a:spcAft>
                <a:spcPts val="0"/>
              </a:spcAft>
              <a:buClr>
                <a:schemeClr val="dk1"/>
              </a:buClr>
              <a:buSzPts val="1100"/>
              <a:buChar char="●"/>
            </a:pPr>
            <a:r>
              <a:rPr lang="en-US" sz="1100">
                <a:solidFill>
                  <a:schemeClr val="dk1"/>
                </a:solidFill>
                <a:latin typeface="Helvetica Neue"/>
                <a:ea typeface="Helvetica Neue"/>
                <a:cs typeface="Helvetica Neue"/>
                <a:sym typeface="Helvetica Neue"/>
              </a:rPr>
              <a:t>Majority of predictions lie along the </a:t>
            </a:r>
            <a:r>
              <a:rPr b="1" lang="en-US" sz="1100">
                <a:solidFill>
                  <a:schemeClr val="dk1"/>
                </a:solidFill>
                <a:latin typeface="Helvetica Neue"/>
                <a:ea typeface="Helvetica Neue"/>
                <a:cs typeface="Helvetica Neue"/>
                <a:sym typeface="Helvetica Neue"/>
              </a:rPr>
              <a:t>diagonal → strong learning</a:t>
            </a:r>
            <a:endParaRPr b="1" sz="1100">
              <a:solidFill>
                <a:schemeClr val="dk1"/>
              </a:solidFill>
              <a:latin typeface="Helvetica Neue"/>
              <a:ea typeface="Helvetica Neue"/>
              <a:cs typeface="Helvetica Neue"/>
              <a:sym typeface="Helvetica Neue"/>
            </a:endParaRPr>
          </a:p>
          <a:p>
            <a:pPr indent="-298450" lvl="0" marL="457200" rtl="0" algn="just">
              <a:lnSpc>
                <a:spcPct val="150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Common misclassifications:</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Fear → Sad</a:t>
            </a:r>
            <a:r>
              <a:rPr lang="en-US" sz="1100">
                <a:solidFill>
                  <a:schemeClr val="dk1"/>
                </a:solidFill>
                <a:latin typeface="Helvetica Neue"/>
                <a:ea typeface="Helvetica Neue"/>
                <a:cs typeface="Helvetica Neue"/>
                <a:sym typeface="Helvetica Neue"/>
              </a:rPr>
              <a:t> (very high: 180 cases)</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Sad → Fear</a:t>
            </a:r>
            <a:r>
              <a:rPr lang="en-US" sz="1100">
                <a:solidFill>
                  <a:schemeClr val="dk1"/>
                </a:solidFill>
                <a:latin typeface="Helvetica Neue"/>
                <a:ea typeface="Helvetica Neue"/>
                <a:cs typeface="Helvetica Neue"/>
                <a:sym typeface="Helvetica Neue"/>
              </a:rPr>
              <a:t> (153 cases)</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Sad ↔ Neutral</a:t>
            </a:r>
            <a:r>
              <a:rPr lang="en-US" sz="1100">
                <a:solidFill>
                  <a:schemeClr val="dk1"/>
                </a:solidFill>
                <a:latin typeface="Helvetica Neue"/>
                <a:ea typeface="Helvetica Neue"/>
                <a:cs typeface="Helvetica Neue"/>
                <a:sym typeface="Helvetica Neue"/>
              </a:rPr>
              <a:t> (192, 177)</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Char char="○"/>
            </a:pPr>
            <a:r>
              <a:rPr b="1" lang="en-US" sz="1100">
                <a:solidFill>
                  <a:schemeClr val="dk1"/>
                </a:solidFill>
                <a:latin typeface="Helvetica Neue"/>
                <a:ea typeface="Helvetica Neue"/>
                <a:cs typeface="Helvetica Neue"/>
                <a:sym typeface="Helvetica Neue"/>
              </a:rPr>
              <a:t>Fear ↔ Surprise</a:t>
            </a:r>
            <a:r>
              <a:rPr lang="en-US" sz="1100">
                <a:solidFill>
                  <a:schemeClr val="dk1"/>
                </a:solidFill>
                <a:latin typeface="Helvetica Neue"/>
                <a:ea typeface="Helvetica Neue"/>
                <a:cs typeface="Helvetica Neue"/>
                <a:sym typeface="Helvetica Neue"/>
              </a:rPr>
              <a:t> (77, 47)</a:t>
            </a:r>
            <a:br>
              <a:rPr b="1" lang="en-US" sz="1100">
                <a:solidFill>
                  <a:schemeClr val="dk1"/>
                </a:solidFill>
                <a:latin typeface="Helvetica Neue"/>
                <a:ea typeface="Helvetica Neue"/>
                <a:cs typeface="Helvetica Neue"/>
                <a:sym typeface="Helvetica Neue"/>
              </a:rPr>
            </a:br>
            <a:endParaRPr b="1" sz="1100">
              <a:solidFill>
                <a:schemeClr val="dk1"/>
              </a:solidFill>
              <a:latin typeface="Helvetica Neue"/>
              <a:ea typeface="Helvetica Neue"/>
              <a:cs typeface="Helvetica Neue"/>
              <a:sym typeface="Helvetica Neue"/>
            </a:endParaRPr>
          </a:p>
          <a:p>
            <a:pPr indent="-298450" lvl="0" marL="457200" rtl="0" algn="l">
              <a:lnSpc>
                <a:spcPct val="115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Reasons:</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Overlapping facial features</a:t>
            </a:r>
            <a:endParaRPr sz="1100">
              <a:solidFill>
                <a:schemeClr val="dk1"/>
              </a:solidFill>
              <a:latin typeface="Helvetica Neue"/>
              <a:ea typeface="Helvetica Neue"/>
              <a:cs typeface="Helvetica Neue"/>
              <a:sym typeface="Helvetica Neue"/>
            </a:endParaRPr>
          </a:p>
          <a:p>
            <a:pPr indent="-298450" lvl="1" marL="914400" rtl="0" algn="l">
              <a:lnSpc>
                <a:spcPct val="115000"/>
              </a:lnSpc>
              <a:spcBef>
                <a:spcPts val="0"/>
              </a:spcBef>
              <a:spcAft>
                <a:spcPts val="0"/>
              </a:spcAft>
              <a:buClr>
                <a:schemeClr val="dk1"/>
              </a:buClr>
              <a:buSzPts val="1100"/>
              <a:buFont typeface="Helvetica Neue"/>
              <a:buChar char="○"/>
            </a:pPr>
            <a:r>
              <a:rPr lang="en-US" sz="1100">
                <a:solidFill>
                  <a:schemeClr val="dk1"/>
                </a:solidFill>
                <a:latin typeface="Helvetica Neue"/>
                <a:ea typeface="Helvetica Neue"/>
                <a:cs typeface="Helvetica Neue"/>
                <a:sym typeface="Helvetica Neue"/>
              </a:rPr>
              <a:t>Low resolution of FER-2013 images</a:t>
            </a:r>
            <a:endParaRPr sz="11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0"/>
              </a:spcAft>
              <a:buNone/>
            </a:pPr>
            <a:r>
              <a:t/>
            </a:r>
            <a:endParaRPr sz="1100">
              <a:solidFill>
                <a:schemeClr val="dk1"/>
              </a:solidFill>
              <a:latin typeface="Helvetica Neue"/>
              <a:ea typeface="Helvetica Neue"/>
              <a:cs typeface="Helvetica Neue"/>
              <a:sym typeface="Helvetica Neue"/>
            </a:endParaRPr>
          </a:p>
        </p:txBody>
      </p:sp>
      <p:pic>
        <p:nvPicPr>
          <p:cNvPr id="198" name="Google Shape;198;g3ae200bc795_0_82" title="confusion.jpg"/>
          <p:cNvPicPr preferRelativeResize="0"/>
          <p:nvPr/>
        </p:nvPicPr>
        <p:blipFill>
          <a:blip r:embed="rId3">
            <a:alphaModFix/>
          </a:blip>
          <a:stretch>
            <a:fillRect/>
          </a:stretch>
        </p:blipFill>
        <p:spPr>
          <a:xfrm>
            <a:off x="3566596" y="1647800"/>
            <a:ext cx="5299600" cy="43810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3ae200bc795_0_94"/>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Experimental Results </a:t>
            </a:r>
            <a:r>
              <a:rPr lang="en-US"/>
              <a:t>and Evaluation</a:t>
            </a:r>
            <a:endParaRPr/>
          </a:p>
        </p:txBody>
      </p:sp>
      <p:sp>
        <p:nvSpPr>
          <p:cNvPr id="204" name="Google Shape;204;g3ae200bc795_0_94"/>
          <p:cNvSpPr txBox="1"/>
          <p:nvPr/>
        </p:nvSpPr>
        <p:spPr>
          <a:xfrm>
            <a:off x="77118" y="804231"/>
            <a:ext cx="8956800" cy="57948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630"/>
              </a:spcBef>
              <a:spcAft>
                <a:spcPts val="0"/>
              </a:spcAft>
              <a:buNone/>
            </a:pPr>
            <a:r>
              <a:rPr b="1" lang="en-US" sz="1200">
                <a:solidFill>
                  <a:schemeClr val="dk1"/>
                </a:solidFill>
                <a:latin typeface="Helvetica Neue"/>
                <a:ea typeface="Helvetica Neue"/>
                <a:cs typeface="Helvetica Neue"/>
                <a:sym typeface="Helvetica Neue"/>
              </a:rPr>
              <a:t> 3. </a:t>
            </a:r>
            <a:r>
              <a:rPr b="1" lang="en-US" sz="1200">
                <a:solidFill>
                  <a:schemeClr val="dk1"/>
                </a:solidFill>
                <a:latin typeface="Helvetica Neue"/>
                <a:ea typeface="Helvetica Neue"/>
                <a:cs typeface="Helvetica Neue"/>
                <a:sym typeface="Helvetica Neue"/>
              </a:rPr>
              <a:t>ROC Curve Summary</a:t>
            </a:r>
            <a:endParaRPr b="1" sz="1200">
              <a:solidFill>
                <a:schemeClr val="dk1"/>
              </a:solidFill>
              <a:latin typeface="Helvetica Neue"/>
              <a:ea typeface="Helvetica Neue"/>
              <a:cs typeface="Helvetica Neue"/>
              <a:sym typeface="Helvetica Neue"/>
            </a:endParaRPr>
          </a:p>
          <a:p>
            <a:pPr indent="-304800" lvl="0" marL="457200" rtl="0" algn="just">
              <a:lnSpc>
                <a:spcPct val="150000"/>
              </a:lnSpc>
              <a:spcBef>
                <a:spcPts val="630"/>
              </a:spcBef>
              <a:spcAft>
                <a:spcPts val="0"/>
              </a:spcAft>
              <a:buClr>
                <a:schemeClr val="dk1"/>
              </a:buClr>
              <a:buSzPts val="1200"/>
              <a:buChar char="●"/>
            </a:pPr>
            <a:r>
              <a:rPr lang="en-US" sz="1200">
                <a:solidFill>
                  <a:schemeClr val="dk1"/>
                </a:solidFill>
                <a:latin typeface="Helvetica Neue"/>
                <a:ea typeface="Helvetica Neue"/>
                <a:cs typeface="Helvetica Neue"/>
                <a:sym typeface="Helvetica Neue"/>
              </a:rPr>
              <a:t>All emotion classes achieved </a:t>
            </a:r>
            <a:r>
              <a:rPr b="1" lang="en-US" sz="1200">
                <a:solidFill>
                  <a:schemeClr val="dk1"/>
                </a:solidFill>
                <a:latin typeface="Helvetica Neue"/>
                <a:ea typeface="Helvetica Neue"/>
                <a:cs typeface="Helvetica Neue"/>
                <a:sym typeface="Helvetica Neue"/>
              </a:rPr>
              <a:t>AUC &gt; 0.85</a:t>
            </a:r>
            <a:r>
              <a:rPr lang="en-US" sz="1200">
                <a:solidFill>
                  <a:schemeClr val="dk1"/>
                </a:solidFill>
                <a:latin typeface="Helvetica Neue"/>
                <a:ea typeface="Helvetica Neue"/>
                <a:cs typeface="Helvetica Neue"/>
                <a:sym typeface="Helvetica Neue"/>
              </a:rPr>
              <a:t>.</a:t>
            </a:r>
            <a:endParaRPr sz="1200">
              <a:solidFill>
                <a:schemeClr val="dk1"/>
              </a:solidFill>
              <a:latin typeface="Helvetica Neue"/>
              <a:ea typeface="Helvetica Neue"/>
              <a:cs typeface="Helvetica Neue"/>
              <a:sym typeface="Helvetica Neue"/>
            </a:endParaRPr>
          </a:p>
          <a:p>
            <a:pPr indent="-304800" lvl="0" marL="457200" rtl="0" algn="just">
              <a:lnSpc>
                <a:spcPct val="150000"/>
              </a:lnSpc>
              <a:spcBef>
                <a:spcPts val="0"/>
              </a:spcBef>
              <a:spcAft>
                <a:spcPts val="0"/>
              </a:spcAft>
              <a:buClr>
                <a:schemeClr val="dk1"/>
              </a:buClr>
              <a:buSzPts val="1200"/>
              <a:buChar char="●"/>
            </a:pPr>
            <a:r>
              <a:rPr b="1" lang="en-US" sz="1200">
                <a:solidFill>
                  <a:schemeClr val="dk1"/>
                </a:solidFill>
                <a:latin typeface="Helvetica Neue"/>
                <a:ea typeface="Helvetica Neue"/>
                <a:cs typeface="Helvetica Neue"/>
                <a:sym typeface="Helvetica Neue"/>
              </a:rPr>
              <a:t>Disgust: ~0.96</a:t>
            </a:r>
            <a:r>
              <a:rPr lang="en-US" sz="1200">
                <a:solidFill>
                  <a:schemeClr val="dk1"/>
                </a:solidFill>
                <a:latin typeface="Helvetica Neue"/>
                <a:ea typeface="Helvetica Neue"/>
                <a:cs typeface="Helvetica Neue"/>
                <a:sym typeface="Helvetica Neue"/>
              </a:rPr>
              <a:t> (highest separability).</a:t>
            </a:r>
            <a:endParaRPr sz="1200">
              <a:solidFill>
                <a:schemeClr val="dk1"/>
              </a:solidFill>
              <a:latin typeface="Helvetica Neue"/>
              <a:ea typeface="Helvetica Neue"/>
              <a:cs typeface="Helvetica Neue"/>
              <a:sym typeface="Helvetica Neue"/>
            </a:endParaRPr>
          </a:p>
          <a:p>
            <a:pPr indent="-304800" lvl="0" marL="457200" rtl="0" algn="just">
              <a:lnSpc>
                <a:spcPct val="150000"/>
              </a:lnSpc>
              <a:spcBef>
                <a:spcPts val="0"/>
              </a:spcBef>
              <a:spcAft>
                <a:spcPts val="0"/>
              </a:spcAft>
              <a:buClr>
                <a:schemeClr val="dk1"/>
              </a:buClr>
              <a:buSzPts val="1200"/>
              <a:buChar char="●"/>
            </a:pPr>
            <a:r>
              <a:rPr b="1" lang="en-US" sz="1200">
                <a:solidFill>
                  <a:schemeClr val="dk1"/>
                </a:solidFill>
                <a:latin typeface="Helvetica Neue"/>
                <a:ea typeface="Helvetica Neue"/>
                <a:cs typeface="Helvetica Neue"/>
                <a:sym typeface="Helvetica Neue"/>
              </a:rPr>
              <a:t>Fear: ~0.86</a:t>
            </a:r>
            <a:r>
              <a:rPr lang="en-US" sz="1200">
                <a:solidFill>
                  <a:schemeClr val="dk1"/>
                </a:solidFill>
                <a:latin typeface="Helvetica Neue"/>
                <a:ea typeface="Helvetica Neue"/>
                <a:cs typeface="Helvetica Neue"/>
                <a:sym typeface="Helvetica Neue"/>
              </a:rPr>
              <a:t> (good performance despite fewer samples).</a:t>
            </a:r>
            <a:endParaRPr sz="1200">
              <a:solidFill>
                <a:schemeClr val="dk1"/>
              </a:solidFill>
              <a:latin typeface="Helvetica Neue"/>
              <a:ea typeface="Helvetica Neue"/>
              <a:cs typeface="Helvetica Neue"/>
              <a:sym typeface="Helvetica Neue"/>
            </a:endParaRPr>
          </a:p>
          <a:p>
            <a:pPr indent="-304800" lvl="0" marL="457200" rtl="0" algn="just">
              <a:lnSpc>
                <a:spcPct val="150000"/>
              </a:lnSpc>
              <a:spcBef>
                <a:spcPts val="0"/>
              </a:spcBef>
              <a:spcAft>
                <a:spcPts val="0"/>
              </a:spcAft>
              <a:buClr>
                <a:schemeClr val="dk1"/>
              </a:buClr>
              <a:buSzPts val="1200"/>
              <a:buFont typeface="Helvetica Neue"/>
              <a:buChar char="●"/>
            </a:pPr>
            <a:r>
              <a:rPr lang="en-US" sz="1200">
                <a:solidFill>
                  <a:schemeClr val="dk1"/>
                </a:solidFill>
                <a:latin typeface="Helvetica Neue"/>
                <a:ea typeface="Helvetica Neue"/>
                <a:cs typeface="Helvetica Neue"/>
                <a:sym typeface="Helvetica Neue"/>
              </a:rPr>
              <a:t>Other classes also showed strong discrimination </a:t>
            </a:r>
            <a:endParaRPr sz="12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rPr lang="en-US" sz="1200">
                <a:solidFill>
                  <a:schemeClr val="dk1"/>
                </a:solidFill>
                <a:latin typeface="Helvetica Neue"/>
                <a:ea typeface="Helvetica Neue"/>
                <a:cs typeface="Helvetica Neue"/>
                <a:sym typeface="Helvetica Neue"/>
              </a:rPr>
              <a:t>above 0.85.</a:t>
            </a:r>
            <a:endParaRPr sz="1200">
              <a:solidFill>
                <a:schemeClr val="dk1"/>
              </a:solidFill>
              <a:latin typeface="Helvetica Neue"/>
              <a:ea typeface="Helvetica Neue"/>
              <a:cs typeface="Helvetica Neue"/>
              <a:sym typeface="Helvetica Neue"/>
            </a:endParaRPr>
          </a:p>
          <a:p>
            <a:pPr indent="-304800" lvl="0" marL="457200" rtl="0" algn="just">
              <a:lnSpc>
                <a:spcPct val="150000"/>
              </a:lnSpc>
              <a:spcBef>
                <a:spcPts val="630"/>
              </a:spcBef>
              <a:spcAft>
                <a:spcPts val="0"/>
              </a:spcAft>
              <a:buClr>
                <a:schemeClr val="dk1"/>
              </a:buClr>
              <a:buSzPts val="1200"/>
              <a:buChar char="●"/>
            </a:pPr>
            <a:r>
              <a:rPr lang="en-US" sz="1200">
                <a:solidFill>
                  <a:schemeClr val="dk1"/>
                </a:solidFill>
                <a:latin typeface="Helvetica Neue"/>
                <a:ea typeface="Helvetica Neue"/>
                <a:cs typeface="Helvetica Neue"/>
                <a:sym typeface="Helvetica Neue"/>
              </a:rPr>
              <a:t>ROC results confirm </a:t>
            </a:r>
            <a:r>
              <a:rPr b="1" lang="en-US" sz="1200">
                <a:solidFill>
                  <a:schemeClr val="dk1"/>
                </a:solidFill>
                <a:latin typeface="Helvetica Neue"/>
                <a:ea typeface="Helvetica Neue"/>
                <a:cs typeface="Helvetica Neue"/>
                <a:sym typeface="Helvetica Neue"/>
              </a:rPr>
              <a:t>robust and reliable</a:t>
            </a:r>
            <a:r>
              <a:rPr lang="en-US" sz="1200">
                <a:solidFill>
                  <a:schemeClr val="dk1"/>
                </a:solidFill>
                <a:latin typeface="Helvetica Neue"/>
                <a:ea typeface="Helvetica Neue"/>
                <a:cs typeface="Helvetica Neue"/>
                <a:sym typeface="Helvetica Neue"/>
              </a:rPr>
              <a:t> </a:t>
            </a:r>
            <a:endParaRPr sz="12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rPr lang="en-US" sz="1200">
                <a:solidFill>
                  <a:schemeClr val="dk1"/>
                </a:solidFill>
                <a:latin typeface="Helvetica Neue"/>
                <a:ea typeface="Helvetica Neue"/>
                <a:cs typeface="Helvetica Neue"/>
                <a:sym typeface="Helvetica Neue"/>
              </a:rPr>
              <a:t>emotion classification.</a:t>
            </a:r>
            <a:endParaRPr sz="12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a:p>
            <a:pPr indent="0" lvl="0" marL="45720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630"/>
              </a:spcBef>
              <a:spcAft>
                <a:spcPts val="0"/>
              </a:spcAft>
              <a:buNone/>
            </a:pPr>
            <a:r>
              <a:t/>
            </a:r>
            <a:endParaRPr sz="1200">
              <a:solidFill>
                <a:schemeClr val="dk1"/>
              </a:solidFill>
              <a:latin typeface="Helvetica Neue"/>
              <a:ea typeface="Helvetica Neue"/>
              <a:cs typeface="Helvetica Neue"/>
              <a:sym typeface="Helvetica Neue"/>
            </a:endParaRPr>
          </a:p>
        </p:txBody>
      </p:sp>
      <p:pic>
        <p:nvPicPr>
          <p:cNvPr id="205" name="Google Shape;205;g3ae200bc795_0_94" title="roc.jpg"/>
          <p:cNvPicPr preferRelativeResize="0"/>
          <p:nvPr/>
        </p:nvPicPr>
        <p:blipFill>
          <a:blip r:embed="rId3">
            <a:alphaModFix/>
          </a:blip>
          <a:stretch>
            <a:fillRect/>
          </a:stretch>
        </p:blipFill>
        <p:spPr>
          <a:xfrm>
            <a:off x="4143375" y="962750"/>
            <a:ext cx="5000625" cy="51253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9"/>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Key Learnings</a:t>
            </a:r>
            <a:endParaRPr/>
          </a:p>
        </p:txBody>
      </p:sp>
      <p:sp>
        <p:nvSpPr>
          <p:cNvPr id="211" name="Google Shape;211;p19"/>
          <p:cNvSpPr txBox="1"/>
          <p:nvPr/>
        </p:nvSpPr>
        <p:spPr>
          <a:xfrm>
            <a:off x="77125" y="1039850"/>
            <a:ext cx="8956800" cy="5559300"/>
          </a:xfrm>
          <a:prstGeom prst="rect">
            <a:avLst/>
          </a:prstGeom>
          <a:noFill/>
          <a:ln>
            <a:noFill/>
          </a:ln>
        </p:spPr>
        <p:txBody>
          <a:bodyPr anchorCtr="0" anchor="t" bIns="45700" lIns="91425" spcFirstLastPara="1" rIns="91425" wrap="square" tIns="45700">
            <a:noAutofit/>
          </a:bodyPr>
          <a:lstStyle/>
          <a:p>
            <a:pPr indent="-311150" lvl="0" marL="457200" rtl="0" algn="l">
              <a:lnSpc>
                <a:spcPct val="200000"/>
              </a:lnSpc>
              <a:spcBef>
                <a:spcPts val="120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Gained experience in creating a dataset from scratch by combining primary data (Google Form responses) with secondary data (online sources).</a:t>
            </a:r>
            <a:endParaRPr b="1" sz="1500">
              <a:solidFill>
                <a:schemeClr val="dk1"/>
              </a:solidFill>
              <a:latin typeface="Helvetica Neue"/>
              <a:ea typeface="Helvetica Neue"/>
              <a:cs typeface="Helvetica Neue"/>
              <a:sym typeface="Helvetica Neue"/>
            </a:endParaRPr>
          </a:p>
          <a:p>
            <a:pPr indent="-311150" lvl="0" marL="457200" rtl="0" algn="l">
              <a:lnSpc>
                <a:spcPct val="20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Faced issues like missing/inconsistent entries, data imbalance, and merging formatS.</a:t>
            </a:r>
            <a:endParaRPr sz="1300">
              <a:solidFill>
                <a:schemeClr val="dk1"/>
              </a:solidFill>
              <a:latin typeface="Helvetica Neue"/>
              <a:ea typeface="Helvetica Neue"/>
              <a:cs typeface="Helvetica Neue"/>
              <a:sym typeface="Helvetica Neue"/>
            </a:endParaRPr>
          </a:p>
          <a:p>
            <a:pPr indent="-304800" lvl="0" marL="457200" rtl="0" algn="just">
              <a:lnSpc>
                <a:spcPct val="200000"/>
              </a:lnSpc>
              <a:spcBef>
                <a:spcPts val="0"/>
              </a:spcBef>
              <a:spcAft>
                <a:spcPts val="0"/>
              </a:spcAft>
              <a:buClr>
                <a:schemeClr val="dk1"/>
              </a:buClr>
              <a:buSzPts val="1200"/>
              <a:buChar char="●"/>
            </a:pPr>
            <a:r>
              <a:rPr b="1" lang="en-US" sz="1200">
                <a:solidFill>
                  <a:schemeClr val="dk1"/>
                </a:solidFill>
                <a:latin typeface="Helvetica Neue"/>
                <a:ea typeface="Helvetica Neue"/>
                <a:cs typeface="Helvetica Neue"/>
                <a:sym typeface="Helvetica Neue"/>
              </a:rPr>
              <a:t>Data quality matters more than model complexity</a:t>
            </a:r>
            <a:r>
              <a:rPr lang="en-US" sz="1200">
                <a:solidFill>
                  <a:schemeClr val="dk1"/>
                </a:solidFill>
                <a:latin typeface="Helvetica Neue"/>
                <a:ea typeface="Helvetica Neue"/>
                <a:cs typeface="Helvetica Neue"/>
                <a:sym typeface="Helvetica Neue"/>
              </a:rPr>
              <a:t> : low-resolution FER-2013 images limited expression clarity, proving that even strong architectures need high-quality inputs.</a:t>
            </a:r>
            <a:endParaRPr sz="1200">
              <a:solidFill>
                <a:schemeClr val="dk1"/>
              </a:solidFill>
              <a:latin typeface="Helvetica Neue"/>
              <a:ea typeface="Helvetica Neue"/>
              <a:cs typeface="Helvetica Neue"/>
              <a:sym typeface="Helvetica Neue"/>
            </a:endParaRPr>
          </a:p>
          <a:p>
            <a:pPr indent="-304800" lvl="0" marL="457200" rtl="0" algn="just">
              <a:lnSpc>
                <a:spcPct val="200000"/>
              </a:lnSpc>
              <a:spcBef>
                <a:spcPts val="0"/>
              </a:spcBef>
              <a:spcAft>
                <a:spcPts val="0"/>
              </a:spcAft>
              <a:buClr>
                <a:schemeClr val="dk1"/>
              </a:buClr>
              <a:buSzPts val="1200"/>
              <a:buChar char="●"/>
            </a:pPr>
            <a:r>
              <a:rPr b="1" lang="en-US" sz="1200">
                <a:solidFill>
                  <a:schemeClr val="dk1"/>
                </a:solidFill>
                <a:latin typeface="Helvetica Neue"/>
                <a:ea typeface="Helvetica Neue"/>
                <a:cs typeface="Helvetica Neue"/>
                <a:sym typeface="Helvetica Neue"/>
              </a:rPr>
              <a:t>Augmentation is essential, not optional</a:t>
            </a:r>
            <a:r>
              <a:rPr lang="en-US" sz="1200">
                <a:solidFill>
                  <a:schemeClr val="dk1"/>
                </a:solidFill>
                <a:latin typeface="Helvetica Neue"/>
                <a:ea typeface="Helvetica Neue"/>
                <a:cs typeface="Helvetica Neue"/>
                <a:sym typeface="Helvetica Neue"/>
              </a:rPr>
              <a:t> : aggressive augmentation significantly improved robustness, especially for real-world images with lighting and angle variations.</a:t>
            </a:r>
            <a:endParaRPr sz="1200">
              <a:solidFill>
                <a:schemeClr val="dk1"/>
              </a:solidFill>
              <a:latin typeface="Helvetica Neue"/>
              <a:ea typeface="Helvetica Neue"/>
              <a:cs typeface="Helvetica Neue"/>
              <a:sym typeface="Helvetica Neue"/>
            </a:endParaRPr>
          </a:p>
          <a:p>
            <a:pPr indent="-304800" lvl="0" marL="457200" rtl="0" algn="just">
              <a:lnSpc>
                <a:spcPct val="200000"/>
              </a:lnSpc>
              <a:spcBef>
                <a:spcPts val="0"/>
              </a:spcBef>
              <a:spcAft>
                <a:spcPts val="0"/>
              </a:spcAft>
              <a:buClr>
                <a:schemeClr val="dk1"/>
              </a:buClr>
              <a:buSzPts val="1200"/>
              <a:buChar char="●"/>
            </a:pPr>
            <a:r>
              <a:rPr b="1" lang="en-US" sz="1200">
                <a:solidFill>
                  <a:schemeClr val="dk1"/>
                </a:solidFill>
                <a:latin typeface="Helvetica Neue"/>
                <a:ea typeface="Helvetica Neue"/>
                <a:cs typeface="Helvetica Neue"/>
                <a:sym typeface="Helvetica Neue"/>
              </a:rPr>
              <a:t>Class imbalance directly shapes model behavior</a:t>
            </a:r>
            <a:r>
              <a:rPr lang="en-US" sz="1200">
                <a:solidFill>
                  <a:schemeClr val="dk1"/>
                </a:solidFill>
                <a:latin typeface="Helvetica Neue"/>
                <a:ea typeface="Helvetica Neue"/>
                <a:cs typeface="Helvetica Neue"/>
                <a:sym typeface="Helvetica Neue"/>
              </a:rPr>
              <a:t> : minority emotions (Disgust, Fear) showed weak raw accuracy but still achieved high AUC after weighted training.</a:t>
            </a:r>
            <a:endParaRPr sz="1200">
              <a:solidFill>
                <a:schemeClr val="dk1"/>
              </a:solidFill>
              <a:latin typeface="Helvetica Neue"/>
              <a:ea typeface="Helvetica Neue"/>
              <a:cs typeface="Helvetica Neue"/>
              <a:sym typeface="Helvetica Neue"/>
            </a:endParaRPr>
          </a:p>
          <a:p>
            <a:pPr indent="-304800" lvl="0" marL="457200" rtl="0" algn="just">
              <a:lnSpc>
                <a:spcPct val="200000"/>
              </a:lnSpc>
              <a:spcBef>
                <a:spcPts val="0"/>
              </a:spcBef>
              <a:spcAft>
                <a:spcPts val="0"/>
              </a:spcAft>
              <a:buClr>
                <a:schemeClr val="dk1"/>
              </a:buClr>
              <a:buSzPts val="1200"/>
              <a:buChar char="●"/>
            </a:pPr>
            <a:r>
              <a:rPr b="1" lang="en-US" sz="1200">
                <a:solidFill>
                  <a:schemeClr val="dk1"/>
                </a:solidFill>
                <a:latin typeface="Helvetica Neue"/>
                <a:ea typeface="Helvetica Neue"/>
                <a:cs typeface="Helvetica Neue"/>
                <a:sym typeface="Helvetica Neue"/>
              </a:rPr>
              <a:t>Feature overlap between emotions is a fundamental ML challenge</a:t>
            </a:r>
            <a:r>
              <a:rPr lang="en-US" sz="1200">
                <a:solidFill>
                  <a:schemeClr val="dk1"/>
                </a:solidFill>
                <a:latin typeface="Helvetica Neue"/>
                <a:ea typeface="Helvetica Neue"/>
                <a:cs typeface="Helvetica Neue"/>
                <a:sym typeface="Helvetica Neue"/>
              </a:rPr>
              <a:t> : emotions like Fear–Surprise and Sad–Neutral frequently overlap, showing limits of pixel-only learning.</a:t>
            </a:r>
            <a:endParaRPr sz="1200">
              <a:solidFill>
                <a:schemeClr val="dk1"/>
              </a:solidFill>
              <a:latin typeface="Helvetica Neue"/>
              <a:ea typeface="Helvetica Neue"/>
              <a:cs typeface="Helvetica Neue"/>
              <a:sym typeface="Helvetica Neue"/>
            </a:endParaRPr>
          </a:p>
          <a:p>
            <a:pPr indent="-304800" lvl="0" marL="457200" rtl="0" algn="just">
              <a:lnSpc>
                <a:spcPct val="200000"/>
              </a:lnSpc>
              <a:spcBef>
                <a:spcPts val="0"/>
              </a:spcBef>
              <a:spcAft>
                <a:spcPts val="0"/>
              </a:spcAft>
              <a:buClr>
                <a:schemeClr val="dk1"/>
              </a:buClr>
              <a:buSzPts val="1200"/>
              <a:buChar char="●"/>
            </a:pPr>
            <a:r>
              <a:rPr b="1" lang="en-US" sz="1200">
                <a:solidFill>
                  <a:schemeClr val="dk1"/>
                </a:solidFill>
                <a:latin typeface="Helvetica Neue"/>
                <a:ea typeface="Helvetica Neue"/>
                <a:cs typeface="Helvetica Neue"/>
                <a:sym typeface="Helvetica Neue"/>
              </a:rPr>
              <a:t>EfficientNet-B0 strikes the best balance</a:t>
            </a:r>
            <a:r>
              <a:rPr lang="en-US" sz="1200">
                <a:solidFill>
                  <a:schemeClr val="dk1"/>
                </a:solidFill>
                <a:latin typeface="Helvetica Neue"/>
                <a:ea typeface="Helvetica Neue"/>
                <a:cs typeface="Helvetica Neue"/>
                <a:sym typeface="Helvetica Neue"/>
              </a:rPr>
              <a:t> :  faster training, stable gradients, and strong feature extraction made it superior to heavier CNNs for facial emotion tasks.</a:t>
            </a:r>
            <a:endParaRPr sz="1200">
              <a:solidFill>
                <a:schemeClr val="dk1"/>
              </a:solidFill>
              <a:latin typeface="Helvetica Neue"/>
              <a:ea typeface="Helvetica Neue"/>
              <a:cs typeface="Helvetica Neue"/>
              <a:sym typeface="Helvetica Neue"/>
            </a:endParaRPr>
          </a:p>
          <a:p>
            <a:pPr indent="0" lvl="0" marL="914400" rtl="0" algn="just">
              <a:lnSpc>
                <a:spcPct val="200000"/>
              </a:lnSpc>
              <a:spcBef>
                <a:spcPts val="630"/>
              </a:spcBef>
              <a:spcAft>
                <a:spcPts val="0"/>
              </a:spcAft>
              <a:buNone/>
            </a:pPr>
            <a:r>
              <a:t/>
            </a:r>
            <a:endParaRPr b="1" sz="1700">
              <a:solidFill>
                <a:schemeClr val="dk1"/>
              </a:solidFill>
              <a:latin typeface="Helvetica Neue"/>
              <a:ea typeface="Helvetica Neue"/>
              <a:cs typeface="Helvetica Neue"/>
              <a:sym typeface="Helvetica Neue"/>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2"/>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a:t>Work Contribution and Attendance</a:t>
            </a:r>
            <a:endParaRPr b="0"/>
          </a:p>
        </p:txBody>
      </p:sp>
      <p:sp>
        <p:nvSpPr>
          <p:cNvPr id="217" name="Google Shape;217;p22"/>
          <p:cNvSpPr txBox="1"/>
          <p:nvPr/>
        </p:nvSpPr>
        <p:spPr>
          <a:xfrm>
            <a:off x="77118" y="804231"/>
            <a:ext cx="8956714" cy="5172419"/>
          </a:xfrm>
          <a:prstGeom prst="rect">
            <a:avLst/>
          </a:prstGeom>
          <a:noFill/>
          <a:ln>
            <a:noFill/>
          </a:ln>
        </p:spPr>
        <p:txBody>
          <a:bodyPr anchorCtr="0" anchor="t" bIns="45700" lIns="91425" spcFirstLastPara="1" rIns="91425" wrap="square" tIns="45700">
            <a:noAutofit/>
          </a:bodyPr>
          <a:lstStyle/>
          <a:p>
            <a:pPr indent="0" lvl="0" marL="95250" marR="0" rtl="0" algn="just">
              <a:lnSpc>
                <a:spcPct val="150000"/>
              </a:lnSpc>
              <a:spcBef>
                <a:spcPts val="0"/>
              </a:spcBef>
              <a:spcAft>
                <a:spcPts val="0"/>
              </a:spcAft>
              <a:buClr>
                <a:schemeClr val="dk1"/>
              </a:buClr>
              <a:buSzPts val="2250"/>
              <a:buFont typeface="Arial"/>
              <a:buNone/>
            </a:pPr>
            <a:r>
              <a:t/>
            </a:r>
            <a:endParaRPr sz="1800">
              <a:solidFill>
                <a:schemeClr val="dk1"/>
              </a:solidFill>
              <a:latin typeface="Helvetica Neue"/>
              <a:ea typeface="Helvetica Neue"/>
              <a:cs typeface="Helvetica Neue"/>
              <a:sym typeface="Helvetica Neue"/>
            </a:endParaRPr>
          </a:p>
        </p:txBody>
      </p:sp>
      <p:graphicFrame>
        <p:nvGraphicFramePr>
          <p:cNvPr id="218" name="Google Shape;218;p22"/>
          <p:cNvGraphicFramePr/>
          <p:nvPr/>
        </p:nvGraphicFramePr>
        <p:xfrm>
          <a:off x="110168" y="980400"/>
          <a:ext cx="3000000" cy="3000000"/>
        </p:xfrm>
        <a:graphic>
          <a:graphicData uri="http://schemas.openxmlformats.org/drawingml/2006/table">
            <a:tbl>
              <a:tblPr bandRow="1" firstRow="1">
                <a:noFill/>
                <a:tableStyleId>{D9B26C90-9CC6-480A-9CA6-A62A715FB8FE}</a:tableStyleId>
              </a:tblPr>
              <a:tblGrid>
                <a:gridCol w="642650"/>
                <a:gridCol w="1037675"/>
                <a:gridCol w="4265400"/>
                <a:gridCol w="1139000"/>
                <a:gridCol w="786550"/>
                <a:gridCol w="1044000"/>
              </a:tblGrid>
              <a:tr h="606950">
                <a:tc gridSpan="6">
                  <a:txBody>
                    <a:bodyPr/>
                    <a:lstStyle/>
                    <a:p>
                      <a:pPr indent="0" lvl="0" marL="0" marR="0" rtl="0" algn="l">
                        <a:spcBef>
                          <a:spcPts val="0"/>
                        </a:spcBef>
                        <a:spcAft>
                          <a:spcPts val="0"/>
                        </a:spcAft>
                        <a:buNone/>
                      </a:pPr>
                      <a:r>
                        <a:rPr b="1" i="0" lang="en-US" sz="1300">
                          <a:solidFill>
                            <a:schemeClr val="dk1"/>
                          </a:solidFill>
                          <a:latin typeface="Helvetica Neue"/>
                          <a:ea typeface="Helvetica Neue"/>
                          <a:cs typeface="Helvetica Neue"/>
                          <a:sym typeface="Helvetica Neue"/>
                        </a:rPr>
                        <a:t>GitHub Repository URL:  </a:t>
                      </a:r>
                      <a:r>
                        <a:rPr b="1" i="0" lang="en-US" sz="1300" u="sng">
                          <a:solidFill>
                            <a:schemeClr val="hlink"/>
                          </a:solidFill>
                          <a:latin typeface="Helvetica Neue"/>
                          <a:ea typeface="Helvetica Neue"/>
                          <a:cs typeface="Helvetica Neue"/>
                          <a:sym typeface="Helvetica Neue"/>
                          <a:hlinkClick r:id="rId3"/>
                        </a:rPr>
                        <a:t>https://github.com/Mlakshay01/YOU2.O-MAJOR-PROJECT</a:t>
                      </a:r>
                      <a:endParaRPr/>
                    </a:p>
                  </a:txBody>
                  <a:tcPr marT="45725" marB="45725" marR="91450" marL="91450" anchor="ctr">
                    <a:solidFill>
                      <a:srgbClr val="D5D59B"/>
                    </a:solidFill>
                  </a:tcPr>
                </a:tc>
                <a:tc hMerge="1"/>
                <a:tc hMerge="1"/>
                <a:tc hMerge="1"/>
                <a:tc hMerge="1"/>
                <a:tc hMerge="1"/>
              </a:tr>
              <a:tr h="820375">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Team Member</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Roll No.</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Work Done</a:t>
                      </a:r>
                      <a:endParaRPr/>
                    </a:p>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(provide complete details)</a:t>
                      </a:r>
                      <a:endParaRPr/>
                    </a:p>
                  </a:txBody>
                  <a:tcPr marT="45725" marB="45725" marR="91450" marL="91450">
                    <a:solidFill>
                      <a:srgbClr val="D5D59B"/>
                    </a:solidFill>
                  </a:tcPr>
                </a:tc>
                <a:tc>
                  <a:txBody>
                    <a:bodyPr/>
                    <a:lstStyle/>
                    <a:p>
                      <a:pPr indent="0" lvl="0" marL="0" marR="0" rtl="0" algn="ctr">
                        <a:lnSpc>
                          <a:spcPct val="100000"/>
                        </a:lnSpc>
                        <a:spcBef>
                          <a:spcPts val="0"/>
                        </a:spcBef>
                        <a:spcAft>
                          <a:spcPts val="0"/>
                        </a:spcAft>
                        <a:buClr>
                          <a:schemeClr val="dk1"/>
                        </a:buClr>
                        <a:buSzPts val="1300"/>
                        <a:buFont typeface="Helvetica Neue"/>
                        <a:buNone/>
                      </a:pPr>
                      <a:r>
                        <a:rPr b="0" i="0" lang="en-US" sz="1300">
                          <a:solidFill>
                            <a:schemeClr val="dk1"/>
                          </a:solidFill>
                          <a:latin typeface="Helvetica Neue"/>
                          <a:ea typeface="Helvetica Neue"/>
                          <a:cs typeface="Helvetica Neue"/>
                          <a:sym typeface="Helvetica Neue"/>
                        </a:rPr>
                        <a:t>Work Contribution (%)</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Lines of Code</a:t>
                      </a:r>
                      <a:endParaRPr/>
                    </a:p>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(if any)</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Lab Attendance (%)</a:t>
                      </a:r>
                      <a:endParaRPr/>
                    </a:p>
                  </a:txBody>
                  <a:tcPr marT="45725" marB="45725" marR="91450" marL="91450">
                    <a:solidFill>
                      <a:srgbClr val="D5D59B"/>
                    </a:solidFill>
                  </a:tcPr>
                </a:tc>
              </a:tr>
              <a:tr h="1057350">
                <a:tc>
                  <a:txBody>
                    <a:bodyPr/>
                    <a:lstStyle/>
                    <a:p>
                      <a:pPr indent="0" lvl="0" marL="0" marR="0" rtl="0" algn="ctr">
                        <a:spcBef>
                          <a:spcPts val="0"/>
                        </a:spcBef>
                        <a:spcAft>
                          <a:spcPts val="0"/>
                        </a:spcAft>
                        <a:buNone/>
                      </a:pPr>
                      <a:r>
                        <a:rPr b="0" i="0" lang="en-US" sz="1300">
                          <a:latin typeface="Helvetica Neue"/>
                          <a:ea typeface="Helvetica Neue"/>
                          <a:cs typeface="Helvetica Neue"/>
                          <a:sym typeface="Helvetica Neue"/>
                        </a:rPr>
                        <a:t>1.</a:t>
                      </a:r>
                      <a:endParaRPr/>
                    </a:p>
                  </a:txBody>
                  <a:tcPr marT="45725" marB="45725" marR="91450" marL="91450">
                    <a:solidFill>
                      <a:srgbClr val="F4F9E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221030140</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304800" lvl="0" marL="457200" marR="0" rtl="0" algn="l">
                        <a:spcBef>
                          <a:spcPts val="0"/>
                        </a:spcBef>
                        <a:spcAft>
                          <a:spcPts val="0"/>
                        </a:spcAft>
                        <a:buSzPts val="1200"/>
                        <a:buFont typeface="Helvetica Neue"/>
                        <a:buChar char="●"/>
                      </a:pPr>
                      <a:r>
                        <a:rPr lang="en-US" sz="1200">
                          <a:latin typeface="Helvetica Neue"/>
                          <a:ea typeface="Helvetica Neue"/>
                          <a:cs typeface="Helvetica Neue"/>
                          <a:sym typeface="Helvetica Neue"/>
                        </a:rPr>
                        <a:t>Circulated the google form for dataset to the faculty and family members.</a:t>
                      </a:r>
                      <a:endParaRPr sz="1200">
                        <a:latin typeface="Helvetica Neue"/>
                        <a:ea typeface="Helvetica Neue"/>
                        <a:cs typeface="Helvetica Neue"/>
                        <a:sym typeface="Helvetica Neue"/>
                      </a:endParaRPr>
                    </a:p>
                    <a:p>
                      <a:pPr indent="-304800" lvl="0" marL="457200" marR="0" rtl="0" algn="l">
                        <a:spcBef>
                          <a:spcPts val="0"/>
                        </a:spcBef>
                        <a:spcAft>
                          <a:spcPts val="0"/>
                        </a:spcAft>
                        <a:buSzPts val="1200"/>
                        <a:buFont typeface="Helvetica Neue"/>
                        <a:buChar char="●"/>
                      </a:pPr>
                      <a:r>
                        <a:rPr lang="en-US" sz="1200">
                          <a:latin typeface="Helvetica Neue"/>
                          <a:ea typeface="Helvetica Neue"/>
                          <a:cs typeface="Helvetica Neue"/>
                          <a:sym typeface="Helvetica Neue"/>
                        </a:rPr>
                        <a:t>Did Research work and literature survey for the project</a:t>
                      </a:r>
                      <a:endParaRPr sz="1200">
                        <a:latin typeface="Helvetica Neue"/>
                        <a:ea typeface="Helvetica Neue"/>
                        <a:cs typeface="Helvetica Neue"/>
                        <a:sym typeface="Helvetica Neue"/>
                      </a:endParaRPr>
                    </a:p>
                    <a:p>
                      <a:pPr indent="-304800" lvl="0" marL="457200" marR="0" rtl="0" algn="l">
                        <a:spcBef>
                          <a:spcPts val="0"/>
                        </a:spcBef>
                        <a:spcAft>
                          <a:spcPts val="0"/>
                        </a:spcAft>
                        <a:buSzPts val="1200"/>
                        <a:buFont typeface="Helvetica Neue"/>
                        <a:buChar char="●"/>
                      </a:pPr>
                      <a:r>
                        <a:rPr lang="en-US" sz="1200">
                          <a:latin typeface="Helvetica Neue"/>
                          <a:ea typeface="Helvetica Neue"/>
                          <a:cs typeface="Helvetica Neue"/>
                          <a:sym typeface="Helvetica Neue"/>
                        </a:rPr>
                        <a:t>Worked on the Food Detection Model using Food 101 and IndianFood16 dataset.</a:t>
                      </a:r>
                      <a:endParaRPr sz="1200">
                        <a:latin typeface="Helvetica Neue"/>
                        <a:ea typeface="Helvetica Neue"/>
                        <a:cs typeface="Helvetica Neue"/>
                        <a:sym typeface="Helvetica Neue"/>
                      </a:endParaRPr>
                    </a:p>
                    <a:p>
                      <a:pPr indent="0" lvl="0" marL="457200" marR="0" rtl="0" algn="l">
                        <a:spcBef>
                          <a:spcPts val="0"/>
                        </a:spcBef>
                        <a:spcAft>
                          <a:spcPts val="0"/>
                        </a:spcAft>
                        <a:buNone/>
                      </a:pPr>
                      <a:r>
                        <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33.3%</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975</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100%</a:t>
                      </a:r>
                      <a:endParaRPr b="0" i="0" sz="1300">
                        <a:latin typeface="Helvetica Neue"/>
                        <a:ea typeface="Helvetica Neue"/>
                        <a:cs typeface="Helvetica Neue"/>
                        <a:sym typeface="Helvetica Neue"/>
                      </a:endParaRPr>
                    </a:p>
                  </a:txBody>
                  <a:tcPr marT="45725" marB="45725" marR="91450" marL="91450">
                    <a:solidFill>
                      <a:srgbClr val="F4F9ED"/>
                    </a:solidFill>
                  </a:tcPr>
                </a:tc>
              </a:tr>
              <a:tr h="1294325">
                <a:tc>
                  <a:txBody>
                    <a:bodyPr/>
                    <a:lstStyle/>
                    <a:p>
                      <a:pPr indent="0" lvl="0" marL="0" marR="0" rtl="0" algn="ctr">
                        <a:spcBef>
                          <a:spcPts val="0"/>
                        </a:spcBef>
                        <a:spcAft>
                          <a:spcPts val="0"/>
                        </a:spcAft>
                        <a:buNone/>
                      </a:pPr>
                      <a:r>
                        <a:rPr b="0" i="0" lang="en-US" sz="1300">
                          <a:latin typeface="Helvetica Neue"/>
                          <a:ea typeface="Helvetica Neue"/>
                          <a:cs typeface="Helvetica Neue"/>
                          <a:sym typeface="Helvetica Neue"/>
                        </a:rPr>
                        <a:t>2.</a:t>
                      </a:r>
                      <a:endParaRPr/>
                    </a:p>
                  </a:txBody>
                  <a:tcPr marT="45725" marB="45725" marR="91450" marL="91450">
                    <a:solidFill>
                      <a:srgbClr val="F0F0D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221030249</a:t>
                      </a:r>
                      <a:endParaRPr b="0" i="0" sz="1300">
                        <a:latin typeface="Helvetica Neue"/>
                        <a:ea typeface="Helvetica Neue"/>
                        <a:cs typeface="Helvetica Neue"/>
                        <a:sym typeface="Helvetica Neue"/>
                      </a:endParaRPr>
                    </a:p>
                  </a:txBody>
                  <a:tcPr marT="45725" marB="45725" marR="91450" marL="91450">
                    <a:solidFill>
                      <a:srgbClr val="F0F0DD"/>
                    </a:solidFill>
                  </a:tcPr>
                </a:tc>
                <a:tc>
                  <a:txBody>
                    <a:bodyPr/>
                    <a:lstStyle/>
                    <a:p>
                      <a:pPr indent="-304800" lvl="0" marL="457200" rtl="0" algn="l">
                        <a:spcBef>
                          <a:spcPts val="0"/>
                        </a:spcBef>
                        <a:spcAft>
                          <a:spcPts val="0"/>
                        </a:spcAft>
                        <a:buSzPts val="1200"/>
                        <a:buFont typeface="Helvetica Neue"/>
                        <a:buChar char="●"/>
                      </a:pPr>
                      <a:r>
                        <a:rPr lang="en-US" sz="1200">
                          <a:latin typeface="Helvetica Neue"/>
                          <a:ea typeface="Helvetica Neue"/>
                          <a:cs typeface="Helvetica Neue"/>
                          <a:sym typeface="Helvetica Neue"/>
                        </a:rPr>
                        <a:t>Circulated the google form for dataset to  family members.</a:t>
                      </a:r>
                      <a:endParaRPr sz="1200">
                        <a:latin typeface="Helvetica Neue"/>
                        <a:ea typeface="Helvetica Neue"/>
                        <a:cs typeface="Helvetica Neue"/>
                        <a:sym typeface="Helvetica Neue"/>
                      </a:endParaRPr>
                    </a:p>
                    <a:p>
                      <a:pPr indent="-304800" lvl="0" marL="457200" rtl="0" algn="l">
                        <a:spcBef>
                          <a:spcPts val="0"/>
                        </a:spcBef>
                        <a:spcAft>
                          <a:spcPts val="0"/>
                        </a:spcAft>
                        <a:buSzPts val="1200"/>
                        <a:buFont typeface="Helvetica Neue"/>
                        <a:buChar char="●"/>
                      </a:pPr>
                      <a:r>
                        <a:rPr lang="en-US" sz="1200">
                          <a:latin typeface="Helvetica Neue"/>
                          <a:ea typeface="Helvetica Neue"/>
                          <a:cs typeface="Helvetica Neue"/>
                          <a:sym typeface="Helvetica Neue"/>
                        </a:rPr>
                        <a:t>Done data cleaning and made dataset ready for project use</a:t>
                      </a:r>
                      <a:endParaRPr sz="1200">
                        <a:latin typeface="Helvetica Neue"/>
                        <a:ea typeface="Helvetica Neue"/>
                        <a:cs typeface="Helvetica Neue"/>
                        <a:sym typeface="Helvetica Neue"/>
                      </a:endParaRPr>
                    </a:p>
                    <a:p>
                      <a:pPr indent="-304800" lvl="0" marL="457200" rtl="0" algn="l">
                        <a:spcBef>
                          <a:spcPts val="0"/>
                        </a:spcBef>
                        <a:spcAft>
                          <a:spcPts val="0"/>
                        </a:spcAft>
                        <a:buSzPts val="1200"/>
                        <a:buFont typeface="Helvetica Neue"/>
                        <a:buChar char="●"/>
                      </a:pPr>
                      <a:r>
                        <a:rPr lang="en-US" sz="1200">
                          <a:latin typeface="Helvetica Neue"/>
                          <a:ea typeface="Helvetica Neue"/>
                          <a:cs typeface="Helvetica Neue"/>
                          <a:sym typeface="Helvetica Neue"/>
                        </a:rPr>
                        <a:t>Did Research work and literature survey for the project</a:t>
                      </a:r>
                      <a:endParaRPr b="0" i="0" sz="13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33.3%</a:t>
                      </a:r>
                      <a:endParaRPr b="0" i="0" sz="13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ctr">
                        <a:spcBef>
                          <a:spcPts val="0"/>
                        </a:spcBef>
                        <a:spcAft>
                          <a:spcPts val="0"/>
                        </a:spcAft>
                        <a:buClr>
                          <a:schemeClr val="dk1"/>
                        </a:buClr>
                        <a:buSzPts val="1300"/>
                        <a:buFont typeface="Arial"/>
                        <a:buNone/>
                      </a:pPr>
                      <a:r>
                        <a:t/>
                      </a:r>
                      <a:endParaRPr b="0" i="0" sz="13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100%</a:t>
                      </a:r>
                      <a:endParaRPr b="0" i="0" sz="1300">
                        <a:latin typeface="Helvetica Neue"/>
                        <a:ea typeface="Helvetica Neue"/>
                        <a:cs typeface="Helvetica Neue"/>
                        <a:sym typeface="Helvetica Neue"/>
                      </a:endParaRPr>
                    </a:p>
                  </a:txBody>
                  <a:tcPr marT="45725" marB="45725" marR="91450" marL="91450">
                    <a:solidFill>
                      <a:srgbClr val="F0F0DD"/>
                    </a:solidFill>
                  </a:tcPr>
                </a:tc>
              </a:tr>
              <a:tr h="1294325">
                <a:tc>
                  <a:txBody>
                    <a:bodyPr/>
                    <a:lstStyle/>
                    <a:p>
                      <a:pPr indent="0" lvl="0" marL="0" marR="0" rtl="0" algn="ctr">
                        <a:spcBef>
                          <a:spcPts val="0"/>
                        </a:spcBef>
                        <a:spcAft>
                          <a:spcPts val="0"/>
                        </a:spcAft>
                        <a:buNone/>
                      </a:pPr>
                      <a:r>
                        <a:rPr b="0" i="0" lang="en-US" sz="1300">
                          <a:latin typeface="Helvetica Neue"/>
                          <a:ea typeface="Helvetica Neue"/>
                          <a:cs typeface="Helvetica Neue"/>
                          <a:sym typeface="Helvetica Neue"/>
                        </a:rPr>
                        <a:t>3.</a:t>
                      </a:r>
                      <a:endParaRPr/>
                    </a:p>
                  </a:txBody>
                  <a:tcPr marT="45725" marB="45725" marR="91450" marL="91450">
                    <a:solidFill>
                      <a:srgbClr val="F4F9E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221030022</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304800" lvl="0" marL="457200" rtl="0" algn="l">
                        <a:spcBef>
                          <a:spcPts val="0"/>
                        </a:spcBef>
                        <a:spcAft>
                          <a:spcPts val="0"/>
                        </a:spcAft>
                        <a:buClr>
                          <a:schemeClr val="dk1"/>
                        </a:buClr>
                        <a:buSzPts val="1200"/>
                        <a:buFont typeface="Helvetica Neue"/>
                        <a:buChar char="•"/>
                      </a:pPr>
                      <a:r>
                        <a:rPr lang="en-US" sz="1200">
                          <a:latin typeface="Helvetica Neue"/>
                          <a:ea typeface="Helvetica Neue"/>
                          <a:cs typeface="Helvetica Neue"/>
                          <a:sym typeface="Helvetica Neue"/>
                        </a:rPr>
                        <a:t>Created the google form for dataset and circulated it.</a:t>
                      </a:r>
                      <a:endParaRPr sz="1200">
                        <a:latin typeface="Helvetica Neue"/>
                        <a:ea typeface="Helvetica Neue"/>
                        <a:cs typeface="Helvetica Neue"/>
                        <a:sym typeface="Helvetica Neue"/>
                      </a:endParaRPr>
                    </a:p>
                    <a:p>
                      <a:pPr indent="-304800" lvl="0" marL="457200" rtl="0" algn="l">
                        <a:spcBef>
                          <a:spcPts val="0"/>
                        </a:spcBef>
                        <a:spcAft>
                          <a:spcPts val="0"/>
                        </a:spcAft>
                        <a:buClr>
                          <a:schemeClr val="dk1"/>
                        </a:buClr>
                        <a:buSzPts val="1200"/>
                        <a:buFont typeface="Helvetica Neue"/>
                        <a:buChar char="•"/>
                      </a:pPr>
                      <a:r>
                        <a:rPr lang="en-US" sz="1200">
                          <a:latin typeface="Helvetica Neue"/>
                          <a:ea typeface="Helvetica Neue"/>
                          <a:cs typeface="Helvetica Neue"/>
                          <a:sym typeface="Helvetica Neue"/>
                        </a:rPr>
                        <a:t>Did Research work and literature survey for the project.</a:t>
                      </a:r>
                      <a:endParaRPr sz="1200">
                        <a:latin typeface="Helvetica Neue"/>
                        <a:ea typeface="Helvetica Neue"/>
                        <a:cs typeface="Helvetica Neue"/>
                        <a:sym typeface="Helvetica Neue"/>
                      </a:endParaRPr>
                    </a:p>
                    <a:p>
                      <a:pPr indent="-304800" lvl="0" marL="457200" rtl="0" algn="l">
                        <a:spcBef>
                          <a:spcPts val="0"/>
                        </a:spcBef>
                        <a:spcAft>
                          <a:spcPts val="0"/>
                        </a:spcAft>
                        <a:buClr>
                          <a:schemeClr val="dk1"/>
                        </a:buClr>
                        <a:buSzPts val="1200"/>
                        <a:buFont typeface="Helvetica Neue"/>
                        <a:buChar char="•"/>
                      </a:pPr>
                      <a:r>
                        <a:rPr lang="en-US" sz="1200">
                          <a:latin typeface="Helvetica Neue"/>
                          <a:ea typeface="Helvetica Neue"/>
                          <a:cs typeface="Helvetica Neue"/>
                          <a:sym typeface="Helvetica Neue"/>
                        </a:rPr>
                        <a:t>Built and evaluated the Mood Recognition Model.</a:t>
                      </a:r>
                      <a:endParaRPr sz="1200">
                        <a:latin typeface="Helvetica Neue"/>
                        <a:ea typeface="Helvetica Neue"/>
                        <a:cs typeface="Helvetica Neue"/>
                        <a:sym typeface="Helvetica Neue"/>
                      </a:endParaRPr>
                    </a:p>
                    <a:p>
                      <a:pPr indent="0" lvl="0" marL="0" marR="0" rtl="0" algn="l">
                        <a:spcBef>
                          <a:spcPts val="0"/>
                        </a:spcBef>
                        <a:spcAft>
                          <a:spcPts val="0"/>
                        </a:spcAft>
                        <a:buNone/>
                      </a:pPr>
                      <a:r>
                        <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33.3%</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218</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100%</a:t>
                      </a:r>
                      <a:endParaRPr b="0" i="0" sz="1300">
                        <a:latin typeface="Helvetica Neue"/>
                        <a:ea typeface="Helvetica Neue"/>
                        <a:cs typeface="Helvetica Neue"/>
                        <a:sym typeface="Helvetica Neue"/>
                      </a:endParaRPr>
                    </a:p>
                  </a:txBody>
                  <a:tcPr marT="45725" marB="45725" marR="91450" marL="91450">
                    <a:solidFill>
                      <a:srgbClr val="F4F9ED"/>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3"/>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a:t>Introduction</a:t>
            </a:r>
            <a:endParaRPr/>
          </a:p>
        </p:txBody>
      </p:sp>
      <p:sp>
        <p:nvSpPr>
          <p:cNvPr id="47" name="Google Shape;47;p3"/>
          <p:cNvSpPr txBox="1"/>
          <p:nvPr/>
        </p:nvSpPr>
        <p:spPr>
          <a:xfrm>
            <a:off x="93650" y="844525"/>
            <a:ext cx="8956800" cy="5674800"/>
          </a:xfrm>
          <a:prstGeom prst="rect">
            <a:avLst/>
          </a:prstGeom>
          <a:noFill/>
          <a:ln>
            <a:noFill/>
          </a:ln>
        </p:spPr>
        <p:txBody>
          <a:bodyPr anchorCtr="0" anchor="t" bIns="45700" lIns="91425" spcFirstLastPara="1" rIns="91425" wrap="square" tIns="45700">
            <a:noAutofit/>
          </a:bodyPr>
          <a:lstStyle/>
          <a:p>
            <a:pPr indent="-323850" lvl="0" marL="457200" rtl="0" algn="just">
              <a:lnSpc>
                <a:spcPct val="150000"/>
              </a:lnSpc>
              <a:spcBef>
                <a:spcPts val="0"/>
              </a:spcBef>
              <a:spcAft>
                <a:spcPts val="0"/>
              </a:spcAft>
              <a:buClr>
                <a:schemeClr val="dk1"/>
              </a:buClr>
              <a:buSzPts val="1500"/>
              <a:buFont typeface="Helvetica Neue"/>
              <a:buChar char="●"/>
            </a:pPr>
            <a:r>
              <a:rPr b="1" lang="en-US" sz="1500">
                <a:solidFill>
                  <a:schemeClr val="dk1"/>
                </a:solidFill>
                <a:latin typeface="Helvetica Neue"/>
                <a:ea typeface="Helvetica Neue"/>
                <a:cs typeface="Helvetica Neue"/>
                <a:sym typeface="Helvetica Neue"/>
              </a:rPr>
              <a:t>Challenges in Modern Lifestyle</a:t>
            </a:r>
            <a:endParaRPr b="1" sz="1500">
              <a:solidFill>
                <a:schemeClr val="dk1"/>
              </a:solidFill>
              <a:latin typeface="Helvetica Neue"/>
              <a:ea typeface="Helvetica Neue"/>
              <a:cs typeface="Helvetica Neue"/>
              <a:sym typeface="Helvetica Neue"/>
            </a:endParaRPr>
          </a:p>
          <a:p>
            <a:pPr indent="-311150" lvl="1" marL="914400" rtl="0" algn="l">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Poor eating habits, prolonged sitting, irregular sleep, and high stress</a:t>
            </a:r>
            <a:endParaRPr sz="1300">
              <a:solidFill>
                <a:schemeClr val="dk1"/>
              </a:solidFill>
              <a:latin typeface="Helvetica Neue"/>
              <a:ea typeface="Helvetica Neue"/>
              <a:cs typeface="Helvetica Neue"/>
              <a:sym typeface="Helvetica Neue"/>
            </a:endParaRPr>
          </a:p>
          <a:p>
            <a:pPr indent="-304800" lvl="1" marL="914400" rtl="0" algn="l">
              <a:lnSpc>
                <a:spcPct val="150000"/>
              </a:lnSpc>
              <a:spcBef>
                <a:spcPts val="0"/>
              </a:spcBef>
              <a:spcAft>
                <a:spcPts val="0"/>
              </a:spcAft>
              <a:buClr>
                <a:schemeClr val="dk1"/>
              </a:buClr>
              <a:buSzPts val="1200"/>
              <a:buFont typeface="Helvetica Neue"/>
              <a:buChar char="○"/>
            </a:pPr>
            <a:r>
              <a:rPr lang="en-US" sz="1300">
                <a:solidFill>
                  <a:schemeClr val="dk1"/>
                </a:solidFill>
                <a:latin typeface="Helvetica Neue"/>
                <a:ea typeface="Helvetica Neue"/>
                <a:cs typeface="Helvetica Neue"/>
                <a:sym typeface="Helvetica Neue"/>
              </a:rPr>
              <a:t>Rising lifestyle disorders: Obesity, Diabetes, Hypertension</a:t>
            </a:r>
            <a:br>
              <a:rPr lang="en-US" sz="1200">
                <a:solidFill>
                  <a:schemeClr val="dk1"/>
                </a:solidFill>
                <a:latin typeface="Helvetica Neue"/>
                <a:ea typeface="Helvetica Neue"/>
                <a:cs typeface="Helvetica Neue"/>
                <a:sym typeface="Helvetica Neue"/>
              </a:rPr>
            </a:br>
            <a:endParaRPr sz="1200">
              <a:solidFill>
                <a:schemeClr val="dk1"/>
              </a:solidFill>
              <a:latin typeface="Helvetica Neue"/>
              <a:ea typeface="Helvetica Neue"/>
              <a:cs typeface="Helvetica Neue"/>
              <a:sym typeface="Helvetica Neue"/>
            </a:endParaRPr>
          </a:p>
          <a:p>
            <a:pPr indent="-323850" lvl="0" marL="457200" rtl="0" algn="l">
              <a:lnSpc>
                <a:spcPct val="115000"/>
              </a:lnSpc>
              <a:spcBef>
                <a:spcPts val="0"/>
              </a:spcBef>
              <a:spcAft>
                <a:spcPts val="0"/>
              </a:spcAft>
              <a:buClr>
                <a:schemeClr val="dk1"/>
              </a:buClr>
              <a:buSzPts val="1500"/>
              <a:buFont typeface="Helvetica Neue"/>
              <a:buChar char="●"/>
            </a:pPr>
            <a:r>
              <a:rPr b="1" lang="en-US" sz="1500">
                <a:solidFill>
                  <a:schemeClr val="dk1"/>
                </a:solidFill>
                <a:latin typeface="Helvetica Neue"/>
                <a:ea typeface="Helvetica Neue"/>
                <a:cs typeface="Helvetica Neue"/>
                <a:sym typeface="Helvetica Neue"/>
              </a:rPr>
              <a:t>Limitations of Current Fitness Apps/Devices</a:t>
            </a:r>
            <a:endParaRPr b="1" sz="1500">
              <a:solidFill>
                <a:schemeClr val="dk1"/>
              </a:solidFill>
              <a:latin typeface="Helvetica Neue"/>
              <a:ea typeface="Helvetica Neue"/>
              <a:cs typeface="Helvetica Neue"/>
              <a:sym typeface="Helvetica Neue"/>
            </a:endParaRPr>
          </a:p>
          <a:p>
            <a:pPr indent="-311150" lvl="1" marL="914400" rtl="0" algn="l">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Focus mainly on steps or heart rate</a:t>
            </a:r>
            <a:endParaRPr sz="1300">
              <a:solidFill>
                <a:schemeClr val="dk1"/>
              </a:solidFill>
              <a:latin typeface="Helvetica Neue"/>
              <a:ea typeface="Helvetica Neue"/>
              <a:cs typeface="Helvetica Neue"/>
              <a:sym typeface="Helvetica Neue"/>
            </a:endParaRPr>
          </a:p>
          <a:p>
            <a:pPr indent="-311150" lvl="1" marL="914400" rtl="0" algn="l">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Provide generic advice</a:t>
            </a:r>
            <a:endParaRPr sz="1300">
              <a:solidFill>
                <a:schemeClr val="dk1"/>
              </a:solidFill>
              <a:latin typeface="Helvetica Neue"/>
              <a:ea typeface="Helvetica Neue"/>
              <a:cs typeface="Helvetica Neue"/>
              <a:sym typeface="Helvetica Neue"/>
            </a:endParaRPr>
          </a:p>
          <a:p>
            <a:pPr indent="-323850" lvl="1" marL="914400" rtl="0" algn="l">
              <a:lnSpc>
                <a:spcPct val="150000"/>
              </a:lnSpc>
              <a:spcBef>
                <a:spcPts val="0"/>
              </a:spcBef>
              <a:spcAft>
                <a:spcPts val="0"/>
              </a:spcAft>
              <a:buClr>
                <a:schemeClr val="dk1"/>
              </a:buClr>
              <a:buSzPts val="1500"/>
              <a:buFont typeface="Helvetica Neue"/>
              <a:buChar char="○"/>
            </a:pPr>
            <a:r>
              <a:rPr lang="en-US" sz="1300">
                <a:solidFill>
                  <a:schemeClr val="dk1"/>
                </a:solidFill>
                <a:latin typeface="Helvetica Neue"/>
                <a:ea typeface="Helvetica Neue"/>
                <a:cs typeface="Helvetica Neue"/>
                <a:sym typeface="Helvetica Neue"/>
              </a:rPr>
              <a:t>Often costly and less engaging</a:t>
            </a:r>
            <a:br>
              <a:rPr lang="en-US" sz="1500">
                <a:solidFill>
                  <a:schemeClr val="dk1"/>
                </a:solidFill>
                <a:latin typeface="Helvetica Neue"/>
                <a:ea typeface="Helvetica Neue"/>
                <a:cs typeface="Helvetica Neue"/>
                <a:sym typeface="Helvetica Neue"/>
              </a:rPr>
            </a:br>
            <a:endParaRPr sz="1500">
              <a:solidFill>
                <a:schemeClr val="dk1"/>
              </a:solidFill>
              <a:latin typeface="Helvetica Neue"/>
              <a:ea typeface="Helvetica Neue"/>
              <a:cs typeface="Helvetica Neue"/>
              <a:sym typeface="Helvetica Neue"/>
            </a:endParaRPr>
          </a:p>
          <a:p>
            <a:pPr indent="-323850" lvl="0" marL="457200" rtl="0" algn="l">
              <a:lnSpc>
                <a:spcPct val="115000"/>
              </a:lnSpc>
              <a:spcBef>
                <a:spcPts val="0"/>
              </a:spcBef>
              <a:spcAft>
                <a:spcPts val="0"/>
              </a:spcAft>
              <a:buClr>
                <a:schemeClr val="dk1"/>
              </a:buClr>
              <a:buSzPts val="1500"/>
              <a:buFont typeface="Helvetica Neue"/>
              <a:buChar char="●"/>
            </a:pPr>
            <a:r>
              <a:rPr b="1" lang="en-US" sz="1500">
                <a:solidFill>
                  <a:schemeClr val="dk1"/>
                </a:solidFill>
                <a:latin typeface="Helvetica Neue"/>
                <a:ea typeface="Helvetica Neue"/>
                <a:cs typeface="Helvetica Neue"/>
                <a:sym typeface="Helvetica Neue"/>
              </a:rPr>
              <a:t>Our Solution: You2.0 – AI-Powered Lifestyle &amp; Wellness Tracker</a:t>
            </a:r>
            <a:endParaRPr b="1" sz="1500">
              <a:solidFill>
                <a:schemeClr val="dk1"/>
              </a:solidFill>
              <a:latin typeface="Helvetica Neue"/>
              <a:ea typeface="Helvetica Neue"/>
              <a:cs typeface="Helvetica Neue"/>
              <a:sym typeface="Helvetica Neue"/>
            </a:endParaRPr>
          </a:p>
          <a:p>
            <a:pPr indent="-311150" lvl="1" marL="914400" rtl="0" algn="l">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Goes beyond tracking - focuses on transformation</a:t>
            </a:r>
            <a:endParaRPr sz="1300">
              <a:solidFill>
                <a:schemeClr val="dk1"/>
              </a:solidFill>
              <a:latin typeface="Helvetica Neue"/>
              <a:ea typeface="Helvetica Neue"/>
              <a:cs typeface="Helvetica Neue"/>
              <a:sym typeface="Helvetica Neue"/>
            </a:endParaRPr>
          </a:p>
          <a:p>
            <a:pPr indent="-311150" lvl="1" marL="914400" rtl="0" algn="l">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Uses human logging + sensor-based tracking for holistic activity data</a:t>
            </a:r>
            <a:endParaRPr sz="1300">
              <a:solidFill>
                <a:schemeClr val="dk1"/>
              </a:solidFill>
              <a:latin typeface="Helvetica Neue"/>
              <a:ea typeface="Helvetica Neue"/>
              <a:cs typeface="Helvetica Neue"/>
              <a:sym typeface="Helvetica Neue"/>
            </a:endParaRPr>
          </a:p>
          <a:p>
            <a:pPr indent="-311150" lvl="1" marL="914400" rtl="0" algn="l">
              <a:lnSpc>
                <a:spcPct val="150000"/>
              </a:lnSpc>
              <a:spcBef>
                <a:spcPts val="0"/>
              </a:spcBef>
              <a:spcAft>
                <a:spcPts val="0"/>
              </a:spcAft>
              <a:buClr>
                <a:schemeClr val="dk1"/>
              </a:buClr>
              <a:buSzPts val="1300"/>
              <a:buChar char="○"/>
            </a:pPr>
            <a:r>
              <a:rPr lang="en-US" sz="1300">
                <a:solidFill>
                  <a:schemeClr val="dk1"/>
                </a:solidFill>
                <a:latin typeface="Helvetica Neue"/>
                <a:ea typeface="Helvetica Neue"/>
                <a:cs typeface="Helvetica Neue"/>
                <a:sym typeface="Helvetica Neue"/>
              </a:rPr>
              <a:t>Employs machine learning to detect risks &amp; provide personalized, real-time recommendations</a:t>
            </a:r>
            <a:br>
              <a:rPr lang="en-US" sz="1300">
                <a:solidFill>
                  <a:schemeClr val="dk1"/>
                </a:solidFill>
                <a:latin typeface="Helvetica Neue"/>
                <a:ea typeface="Helvetica Neue"/>
                <a:cs typeface="Helvetica Neue"/>
                <a:sym typeface="Helvetica Neue"/>
              </a:rPr>
            </a:br>
            <a:endParaRPr sz="1300">
              <a:solidFill>
                <a:schemeClr val="dk1"/>
              </a:solidFill>
              <a:latin typeface="Helvetica Neue"/>
              <a:ea typeface="Helvetica Neue"/>
              <a:cs typeface="Helvetica Neue"/>
              <a:sym typeface="Helvetica Neue"/>
            </a:endParaRPr>
          </a:p>
          <a:p>
            <a:pPr indent="-323850" lvl="0" marL="457200" rtl="0" algn="l">
              <a:lnSpc>
                <a:spcPct val="115000"/>
              </a:lnSpc>
              <a:spcBef>
                <a:spcPts val="0"/>
              </a:spcBef>
              <a:spcAft>
                <a:spcPts val="0"/>
              </a:spcAft>
              <a:buClr>
                <a:schemeClr val="dk1"/>
              </a:buClr>
              <a:buSzPts val="1500"/>
              <a:buFont typeface="Helvetica Neue"/>
              <a:buChar char="●"/>
            </a:pPr>
            <a:r>
              <a:rPr b="1" lang="en-US" sz="1500">
                <a:solidFill>
                  <a:schemeClr val="dk1"/>
                </a:solidFill>
                <a:latin typeface="Helvetica Neue"/>
                <a:ea typeface="Helvetica Neue"/>
                <a:cs typeface="Helvetica Neue"/>
                <a:sym typeface="Helvetica Neue"/>
              </a:rPr>
              <a:t>Key Features</a:t>
            </a:r>
            <a:endParaRPr b="1" sz="1500">
              <a:solidFill>
                <a:schemeClr val="dk1"/>
              </a:solidFill>
              <a:latin typeface="Helvetica Neue"/>
              <a:ea typeface="Helvetica Neue"/>
              <a:cs typeface="Helvetica Neue"/>
              <a:sym typeface="Helvetica Neue"/>
            </a:endParaRPr>
          </a:p>
          <a:p>
            <a:pPr indent="-311150" lvl="1" marL="914400" rtl="0" algn="l">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Proactive health insights</a:t>
            </a:r>
            <a:endParaRPr sz="1300">
              <a:solidFill>
                <a:schemeClr val="dk1"/>
              </a:solidFill>
              <a:latin typeface="Helvetica Neue"/>
              <a:ea typeface="Helvetica Neue"/>
              <a:cs typeface="Helvetica Neue"/>
              <a:sym typeface="Helvetica Neue"/>
            </a:endParaRPr>
          </a:p>
          <a:p>
            <a:pPr indent="-311150" lvl="1" marL="914400" rtl="0" algn="l">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Gamified habit tracking</a:t>
            </a:r>
            <a:endParaRPr sz="1300">
              <a:solidFill>
                <a:schemeClr val="dk1"/>
              </a:solidFill>
              <a:latin typeface="Helvetica Neue"/>
              <a:ea typeface="Helvetica Neue"/>
              <a:cs typeface="Helvetica Neue"/>
              <a:sym typeface="Helvetica Neue"/>
            </a:endParaRPr>
          </a:p>
          <a:p>
            <a:pPr indent="-311150" lvl="1" marL="914400" rtl="0" algn="l">
              <a:lnSpc>
                <a:spcPct val="150000"/>
              </a:lnSpc>
              <a:spcBef>
                <a:spcPts val="0"/>
              </a:spcBef>
              <a:spcAft>
                <a:spcPts val="0"/>
              </a:spcAft>
              <a:buClr>
                <a:schemeClr val="dk1"/>
              </a:buClr>
              <a:buSzPts val="1300"/>
              <a:buFont typeface="Helvetica Neue"/>
              <a:buChar char="○"/>
            </a:pPr>
            <a:r>
              <a:rPr lang="en-US" sz="1300">
                <a:solidFill>
                  <a:schemeClr val="dk1"/>
                </a:solidFill>
                <a:latin typeface="Helvetica Neue"/>
                <a:ea typeface="Helvetica Neue"/>
                <a:cs typeface="Helvetica Neue"/>
                <a:sym typeface="Helvetica Neue"/>
              </a:rPr>
              <a:t>Intelligent reminders to sustain lifestyle changes</a:t>
            </a:r>
            <a:endParaRPr sz="1300">
              <a:solidFill>
                <a:schemeClr val="dk1"/>
              </a:solidFill>
              <a:latin typeface="Helvetica Neue"/>
              <a:ea typeface="Helvetica Neue"/>
              <a:cs typeface="Helvetica Neue"/>
              <a:sym typeface="Helvetica Neue"/>
            </a:endParaRPr>
          </a:p>
          <a:p>
            <a:pPr indent="0" lvl="0" marL="457200" marR="0" rtl="0" algn="just">
              <a:lnSpc>
                <a:spcPct val="150000"/>
              </a:lnSpc>
              <a:spcBef>
                <a:spcPts val="1200"/>
              </a:spcBef>
              <a:spcAft>
                <a:spcPts val="0"/>
              </a:spcAft>
              <a:buNone/>
            </a:pPr>
            <a:r>
              <a:t/>
            </a:r>
            <a:endParaRPr sz="1200">
              <a:solidFill>
                <a:schemeClr val="dk1"/>
              </a:solidFill>
              <a:latin typeface="Helvetica Neue"/>
              <a:ea typeface="Helvetica Neue"/>
              <a:cs typeface="Helvetica Neue"/>
              <a:sym typeface="Helvetica Neue"/>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3"/>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Supervisor </a:t>
            </a:r>
            <a:r>
              <a:rPr lang="en-US"/>
              <a:t>Interactions </a:t>
            </a:r>
            <a:r>
              <a:rPr b="0" lang="en-US"/>
              <a:t>(as mentioned in weekly log)</a:t>
            </a:r>
            <a:endParaRPr b="0"/>
          </a:p>
        </p:txBody>
      </p:sp>
      <p:sp>
        <p:nvSpPr>
          <p:cNvPr id="224" name="Google Shape;224;p23"/>
          <p:cNvSpPr txBox="1"/>
          <p:nvPr/>
        </p:nvSpPr>
        <p:spPr>
          <a:xfrm>
            <a:off x="77118" y="804231"/>
            <a:ext cx="8956800" cy="5794800"/>
          </a:xfrm>
          <a:prstGeom prst="rect">
            <a:avLst/>
          </a:prstGeom>
          <a:noFill/>
          <a:ln>
            <a:noFill/>
          </a:ln>
        </p:spPr>
        <p:txBody>
          <a:bodyPr anchorCtr="0" anchor="t" bIns="45700" lIns="91425" spcFirstLastPara="1" rIns="91425" wrap="square" tIns="45700">
            <a:noAutofit/>
          </a:bodyPr>
          <a:lstStyle/>
          <a:p>
            <a:pPr indent="0" lvl="0" marL="95250" marR="0" rtl="0" algn="just">
              <a:lnSpc>
                <a:spcPct val="150000"/>
              </a:lnSpc>
              <a:spcBef>
                <a:spcPts val="0"/>
              </a:spcBef>
              <a:spcAft>
                <a:spcPts val="0"/>
              </a:spcAft>
              <a:buClr>
                <a:schemeClr val="dk1"/>
              </a:buClr>
              <a:buSzPts val="2250"/>
              <a:buFont typeface="Arial"/>
              <a:buNone/>
            </a:pPr>
            <a:r>
              <a:t/>
            </a:r>
            <a:endParaRPr sz="1800">
              <a:solidFill>
                <a:schemeClr val="dk1"/>
              </a:solidFill>
              <a:latin typeface="Helvetica Neue"/>
              <a:ea typeface="Helvetica Neue"/>
              <a:cs typeface="Helvetica Neue"/>
              <a:sym typeface="Helvetica Neue"/>
            </a:endParaRPr>
          </a:p>
        </p:txBody>
      </p:sp>
      <p:graphicFrame>
        <p:nvGraphicFramePr>
          <p:cNvPr id="225" name="Google Shape;225;p23"/>
          <p:cNvGraphicFramePr/>
          <p:nvPr/>
        </p:nvGraphicFramePr>
        <p:xfrm>
          <a:off x="110168" y="881350"/>
          <a:ext cx="3000000" cy="3000000"/>
        </p:xfrm>
        <a:graphic>
          <a:graphicData uri="http://schemas.openxmlformats.org/drawingml/2006/table">
            <a:tbl>
              <a:tblPr bandRow="1" firstRow="1">
                <a:noFill/>
                <a:tableStyleId>{D9B26C90-9CC6-480A-9CA6-A62A715FB8FE}</a:tableStyleId>
              </a:tblPr>
              <a:tblGrid>
                <a:gridCol w="651825"/>
                <a:gridCol w="1364250"/>
                <a:gridCol w="5596575"/>
                <a:gridCol w="1222875"/>
              </a:tblGrid>
              <a:tr h="426075">
                <a:tc gridSpan="4">
                  <a:txBody>
                    <a:bodyPr/>
                    <a:lstStyle/>
                    <a:p>
                      <a:pPr indent="0" lvl="0" marL="0" marR="0" rtl="0" algn="ctr">
                        <a:spcBef>
                          <a:spcPts val="0"/>
                        </a:spcBef>
                        <a:spcAft>
                          <a:spcPts val="0"/>
                        </a:spcAft>
                        <a:buNone/>
                      </a:pPr>
                      <a:r>
                        <a:rPr b="1" i="0" lang="en-US" sz="1300">
                          <a:solidFill>
                            <a:schemeClr val="dk1"/>
                          </a:solidFill>
                          <a:latin typeface="Helvetica Neue"/>
                          <a:ea typeface="Helvetica Neue"/>
                          <a:cs typeface="Helvetica Neue"/>
                          <a:sym typeface="Helvetica Neue"/>
                        </a:rPr>
                        <a:t>No. of Meetings with Supervisor: </a:t>
                      </a:r>
                      <a:endParaRPr/>
                    </a:p>
                  </a:txBody>
                  <a:tcPr marT="45725" marB="45725" marR="91450" marL="91450" anchor="ctr">
                    <a:solidFill>
                      <a:srgbClr val="D5D59B"/>
                    </a:solidFill>
                  </a:tcPr>
                </a:tc>
                <a:tc hMerge="1"/>
                <a:tc hMerge="1"/>
                <a:tc hMerge="1"/>
              </a:tr>
              <a:tr h="507400">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Week No.</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Duration</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Remarks (</a:t>
                      </a:r>
                      <a:r>
                        <a:rPr b="1" i="0" lang="en-US" sz="1300">
                          <a:solidFill>
                            <a:schemeClr val="dk1"/>
                          </a:solidFill>
                          <a:latin typeface="Helvetica Neue"/>
                          <a:ea typeface="Helvetica Neue"/>
                          <a:cs typeface="Helvetica Neue"/>
                          <a:sym typeface="Helvetica Neue"/>
                        </a:rPr>
                        <a:t>as mentioned in the weekly log</a:t>
                      </a:r>
                      <a:r>
                        <a:rPr b="0" i="0" lang="en-US" sz="1300">
                          <a:solidFill>
                            <a:schemeClr val="dk1"/>
                          </a:solidFill>
                          <a:latin typeface="Helvetica Neue"/>
                          <a:ea typeface="Helvetica Neue"/>
                          <a:cs typeface="Helvetica Neue"/>
                          <a:sym typeface="Helvetica Neue"/>
                        </a:rPr>
                        <a:t>)</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Incorporated</a:t>
                      </a:r>
                      <a:endParaRPr/>
                    </a:p>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(Yes/No)</a:t>
                      </a:r>
                      <a:endParaRPr/>
                    </a:p>
                  </a:txBody>
                  <a:tcPr marT="45725" marB="45725" marR="91450" marL="91450">
                    <a:solidFill>
                      <a:srgbClr val="D5D59B"/>
                    </a:solidFill>
                  </a:tcPr>
                </a:tc>
              </a:tr>
              <a:tr h="828000">
                <a:tc>
                  <a:txBody>
                    <a:bodyPr/>
                    <a:lstStyle/>
                    <a:p>
                      <a:pPr indent="0" lvl="0" marL="0" marR="0" rtl="0" algn="ctr">
                        <a:spcBef>
                          <a:spcPts val="0"/>
                        </a:spcBef>
                        <a:spcAft>
                          <a:spcPts val="0"/>
                        </a:spcAft>
                        <a:buNone/>
                      </a:pPr>
                      <a:r>
                        <a:rPr b="0" i="0" lang="en-US" sz="1300">
                          <a:latin typeface="Helvetica Neue"/>
                          <a:ea typeface="Helvetica Neue"/>
                          <a:cs typeface="Helvetica Neue"/>
                          <a:sym typeface="Helvetica Neue"/>
                        </a:rPr>
                        <a:t>1.</a:t>
                      </a:r>
                      <a:endParaRPr/>
                    </a:p>
                  </a:txBody>
                  <a:tcPr marT="45725" marB="45725" marR="91450" marL="91450">
                    <a:solidFill>
                      <a:srgbClr val="F4F9E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21</a:t>
                      </a:r>
                      <a:r>
                        <a:rPr b="0" i="0" lang="en-US" sz="1300">
                          <a:latin typeface="Helvetica Neue"/>
                          <a:ea typeface="Helvetica Neue"/>
                          <a:cs typeface="Helvetica Neue"/>
                          <a:sym typeface="Helvetica Neue"/>
                        </a:rPr>
                        <a:t>/8/2025 </a:t>
                      </a:r>
                      <a:endParaRPr/>
                    </a:p>
                    <a:p>
                      <a:pPr indent="0" lvl="0" marL="0" marR="0" rtl="0" algn="ctr">
                        <a:spcBef>
                          <a:spcPts val="0"/>
                        </a:spcBef>
                        <a:spcAft>
                          <a:spcPts val="0"/>
                        </a:spcAft>
                        <a:buNone/>
                      </a:pPr>
                      <a:r>
                        <a:rPr b="0" i="0" lang="en-US" sz="1300">
                          <a:latin typeface="Helvetica Neue"/>
                          <a:ea typeface="Helvetica Neue"/>
                          <a:cs typeface="Helvetica Neue"/>
                          <a:sym typeface="Helvetica Neue"/>
                        </a:rPr>
                        <a:t>to</a:t>
                      </a:r>
                      <a:endParaRPr/>
                    </a:p>
                    <a:p>
                      <a:pPr indent="0" lvl="0" marL="0" marR="0" rtl="0" algn="ctr">
                        <a:lnSpc>
                          <a:spcPct val="100000"/>
                        </a:lnSpc>
                        <a:spcBef>
                          <a:spcPts val="0"/>
                        </a:spcBef>
                        <a:spcAft>
                          <a:spcPts val="0"/>
                        </a:spcAft>
                        <a:buClr>
                          <a:schemeClr val="dk1"/>
                        </a:buClr>
                        <a:buSzPts val="1300"/>
                        <a:buFont typeface="Helvetica Neue"/>
                        <a:buNone/>
                      </a:pPr>
                      <a:r>
                        <a:rPr lang="en-US" sz="1300">
                          <a:latin typeface="Helvetica Neue"/>
                          <a:ea typeface="Helvetica Neue"/>
                          <a:cs typeface="Helvetica Neue"/>
                          <a:sym typeface="Helvetica Neue"/>
                        </a:rPr>
                        <a:t>24</a:t>
                      </a:r>
                      <a:r>
                        <a:rPr b="0" i="0" lang="en-US" sz="1300">
                          <a:latin typeface="Helvetica Neue"/>
                          <a:ea typeface="Helvetica Neue"/>
                          <a:cs typeface="Helvetica Neue"/>
                          <a:sym typeface="Helvetica Neue"/>
                        </a:rPr>
                        <a:t>/</a:t>
                      </a:r>
                      <a:r>
                        <a:rPr lang="en-US" sz="1300">
                          <a:latin typeface="Helvetica Neue"/>
                          <a:ea typeface="Helvetica Neue"/>
                          <a:cs typeface="Helvetica Neue"/>
                          <a:sym typeface="Helvetica Neue"/>
                        </a:rPr>
                        <a:t>8</a:t>
                      </a:r>
                      <a:r>
                        <a:rPr b="0" i="0" lang="en-US" sz="1300">
                          <a:latin typeface="Helvetica Neue"/>
                          <a:ea typeface="Helvetica Neue"/>
                          <a:cs typeface="Helvetica Neue"/>
                          <a:sym typeface="Helvetica Neue"/>
                        </a:rPr>
                        <a:t>/2025</a:t>
                      </a:r>
                      <a:endParaRPr/>
                    </a:p>
                  </a:txBody>
                  <a:tcPr marT="45725" marB="45725" marR="91450" marL="91450">
                    <a:solidFill>
                      <a:srgbClr val="F4F9ED"/>
                    </a:solidFill>
                  </a:tcPr>
                </a:tc>
                <a:tc>
                  <a:txBody>
                    <a:bodyPr/>
                    <a:lstStyle/>
                    <a:p>
                      <a:pPr indent="-171450" lvl="0" marL="171450" marR="0" rtl="0" algn="l">
                        <a:spcBef>
                          <a:spcPts val="0"/>
                        </a:spcBef>
                        <a:spcAft>
                          <a:spcPts val="0"/>
                        </a:spcAft>
                        <a:buClr>
                          <a:schemeClr val="dk1"/>
                        </a:buClr>
                        <a:buSzPts val="1300"/>
                        <a:buFont typeface="Arial"/>
                        <a:buChar char="•"/>
                      </a:pPr>
                      <a:r>
                        <a:rPr lang="en-US" sz="1300">
                          <a:latin typeface="Helvetica Neue"/>
                          <a:ea typeface="Helvetica Neue"/>
                          <a:cs typeface="Helvetica Neue"/>
                          <a:sym typeface="Helvetica Neue"/>
                        </a:rPr>
                        <a:t>Topic discussion </a:t>
                      </a:r>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t/>
                      </a:r>
                      <a:endParaRPr b="0" i="0" sz="1300">
                        <a:latin typeface="Helvetica Neue"/>
                        <a:ea typeface="Helvetica Neue"/>
                        <a:cs typeface="Helvetica Neue"/>
                        <a:sym typeface="Helvetica Neue"/>
                      </a:endParaRPr>
                    </a:p>
                  </a:txBody>
                  <a:tcPr marT="45725" marB="45725" marR="91450" marL="91450">
                    <a:solidFill>
                      <a:srgbClr val="F4F9ED"/>
                    </a:solidFill>
                  </a:tcPr>
                </a:tc>
              </a:tr>
              <a:tr h="828000">
                <a:tc>
                  <a:txBody>
                    <a:bodyPr/>
                    <a:lstStyle/>
                    <a:p>
                      <a:pPr indent="0" lvl="0" marL="0" marR="0" rtl="0" algn="ctr">
                        <a:spcBef>
                          <a:spcPts val="0"/>
                        </a:spcBef>
                        <a:spcAft>
                          <a:spcPts val="0"/>
                        </a:spcAft>
                        <a:buNone/>
                      </a:pPr>
                      <a:r>
                        <a:rPr b="0" i="0" lang="en-US" sz="1300">
                          <a:latin typeface="Helvetica Neue"/>
                          <a:ea typeface="Helvetica Neue"/>
                          <a:cs typeface="Helvetica Neue"/>
                          <a:sym typeface="Helvetica Neue"/>
                        </a:rPr>
                        <a:t>2.</a:t>
                      </a:r>
                      <a:endParaRPr/>
                    </a:p>
                  </a:txBody>
                  <a:tcPr marT="45725" marB="45725" marR="91450" marL="91450">
                    <a:solidFill>
                      <a:srgbClr val="F0F0D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25</a:t>
                      </a:r>
                      <a:r>
                        <a:rPr b="0" i="0" lang="en-US" sz="1300">
                          <a:latin typeface="Helvetica Neue"/>
                          <a:ea typeface="Helvetica Neue"/>
                          <a:cs typeface="Helvetica Neue"/>
                          <a:sym typeface="Helvetica Neue"/>
                        </a:rPr>
                        <a:t>/</a:t>
                      </a:r>
                      <a:r>
                        <a:rPr lang="en-US" sz="1300">
                          <a:latin typeface="Helvetica Neue"/>
                          <a:ea typeface="Helvetica Neue"/>
                          <a:cs typeface="Helvetica Neue"/>
                          <a:sym typeface="Helvetica Neue"/>
                        </a:rPr>
                        <a:t>8</a:t>
                      </a:r>
                      <a:r>
                        <a:rPr b="0" i="0" lang="en-US" sz="1300">
                          <a:latin typeface="Helvetica Neue"/>
                          <a:ea typeface="Helvetica Neue"/>
                          <a:cs typeface="Helvetica Neue"/>
                          <a:sym typeface="Helvetica Neue"/>
                        </a:rPr>
                        <a:t>/2025 </a:t>
                      </a:r>
                      <a:endParaRPr/>
                    </a:p>
                    <a:p>
                      <a:pPr indent="0" lvl="0" marL="0" marR="0" rtl="0" algn="ctr">
                        <a:spcBef>
                          <a:spcPts val="0"/>
                        </a:spcBef>
                        <a:spcAft>
                          <a:spcPts val="0"/>
                        </a:spcAft>
                        <a:buNone/>
                      </a:pPr>
                      <a:r>
                        <a:rPr b="0" i="0" lang="en-US" sz="1300">
                          <a:latin typeface="Helvetica Neue"/>
                          <a:ea typeface="Helvetica Neue"/>
                          <a:cs typeface="Helvetica Neue"/>
                          <a:sym typeface="Helvetica Neue"/>
                        </a:rPr>
                        <a:t>to</a:t>
                      </a:r>
                      <a:endParaRPr/>
                    </a:p>
                    <a:p>
                      <a:pPr indent="0" lvl="0" marL="0" marR="0" rtl="0" algn="ctr">
                        <a:lnSpc>
                          <a:spcPct val="100000"/>
                        </a:lnSpc>
                        <a:spcBef>
                          <a:spcPts val="0"/>
                        </a:spcBef>
                        <a:spcAft>
                          <a:spcPts val="0"/>
                        </a:spcAft>
                        <a:buClr>
                          <a:schemeClr val="dk1"/>
                        </a:buClr>
                        <a:buSzPts val="1300"/>
                        <a:buFont typeface="Helvetica Neue"/>
                        <a:buNone/>
                      </a:pPr>
                      <a:r>
                        <a:rPr lang="en-US" sz="1300">
                          <a:latin typeface="Helvetica Neue"/>
                          <a:ea typeface="Helvetica Neue"/>
                          <a:cs typeface="Helvetica Neue"/>
                          <a:sym typeface="Helvetica Neue"/>
                        </a:rPr>
                        <a:t>28</a:t>
                      </a:r>
                      <a:r>
                        <a:rPr b="0" i="0" lang="en-US" sz="1300">
                          <a:latin typeface="Helvetica Neue"/>
                          <a:ea typeface="Helvetica Neue"/>
                          <a:cs typeface="Helvetica Neue"/>
                          <a:sym typeface="Helvetica Neue"/>
                        </a:rPr>
                        <a:t>/</a:t>
                      </a:r>
                      <a:r>
                        <a:rPr lang="en-US" sz="1300">
                          <a:latin typeface="Helvetica Neue"/>
                          <a:ea typeface="Helvetica Neue"/>
                          <a:cs typeface="Helvetica Neue"/>
                          <a:sym typeface="Helvetica Neue"/>
                        </a:rPr>
                        <a:t>8</a:t>
                      </a:r>
                      <a:r>
                        <a:rPr b="0" i="0" lang="en-US" sz="1300">
                          <a:latin typeface="Helvetica Neue"/>
                          <a:ea typeface="Helvetica Neue"/>
                          <a:cs typeface="Helvetica Neue"/>
                          <a:sym typeface="Helvetica Neue"/>
                        </a:rPr>
                        <a:t>/2025</a:t>
                      </a:r>
                      <a:endParaRPr/>
                    </a:p>
                  </a:txBody>
                  <a:tcPr marT="45725" marB="45725" marR="91450" marL="91450">
                    <a:solidFill>
                      <a:srgbClr val="F0F0DD"/>
                    </a:solidFill>
                  </a:tcPr>
                </a:tc>
                <a:tc>
                  <a:txBody>
                    <a:bodyPr/>
                    <a:lstStyle/>
                    <a:p>
                      <a:pPr indent="-171450" lvl="0" marL="171450" marR="0" rtl="0" algn="l">
                        <a:spcBef>
                          <a:spcPts val="0"/>
                        </a:spcBef>
                        <a:spcAft>
                          <a:spcPts val="0"/>
                        </a:spcAft>
                        <a:buClr>
                          <a:schemeClr val="dk1"/>
                        </a:buClr>
                        <a:buSzPts val="1300"/>
                        <a:buFont typeface="Arial"/>
                        <a:buChar char="•"/>
                      </a:pPr>
                      <a:r>
                        <a:rPr lang="en-US" sz="1300">
                          <a:latin typeface="Helvetica Neue"/>
                          <a:ea typeface="Helvetica Neue"/>
                          <a:cs typeface="Helvetica Neue"/>
                          <a:sym typeface="Helvetica Neue"/>
                        </a:rPr>
                        <a:t>Come up with  research paper</a:t>
                      </a:r>
                      <a:endParaRPr sz="1300">
                        <a:latin typeface="Helvetica Neue"/>
                        <a:ea typeface="Helvetica Neue"/>
                        <a:cs typeface="Helvetica Neue"/>
                        <a:sym typeface="Helvetica Neue"/>
                      </a:endParaRPr>
                    </a:p>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Research about the topic what and how it is to be done what technology and tools are already available </a:t>
                      </a:r>
                      <a:endParaRPr sz="13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0F0DD"/>
                    </a:solidFill>
                  </a:tcPr>
                </a:tc>
              </a:tr>
              <a:tr h="828000">
                <a:tc>
                  <a:txBody>
                    <a:bodyPr/>
                    <a:lstStyle/>
                    <a:p>
                      <a:pPr indent="0" lvl="0" marL="0" marR="0" rtl="0" algn="ctr">
                        <a:spcBef>
                          <a:spcPts val="0"/>
                        </a:spcBef>
                        <a:spcAft>
                          <a:spcPts val="0"/>
                        </a:spcAft>
                        <a:buNone/>
                      </a:pPr>
                      <a:r>
                        <a:rPr b="0" i="0" lang="en-US" sz="1300">
                          <a:latin typeface="Helvetica Neue"/>
                          <a:ea typeface="Helvetica Neue"/>
                          <a:cs typeface="Helvetica Neue"/>
                          <a:sym typeface="Helvetica Neue"/>
                        </a:rPr>
                        <a:t>3.</a:t>
                      </a:r>
                      <a:endParaRPr/>
                    </a:p>
                  </a:txBody>
                  <a:tcPr marT="45725" marB="45725" marR="91450" marL="91450">
                    <a:solidFill>
                      <a:srgbClr val="F4F9E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15</a:t>
                      </a:r>
                      <a:r>
                        <a:rPr b="0" i="0" lang="en-US" sz="1300">
                          <a:latin typeface="Helvetica Neue"/>
                          <a:ea typeface="Helvetica Neue"/>
                          <a:cs typeface="Helvetica Neue"/>
                          <a:sym typeface="Helvetica Neue"/>
                        </a:rPr>
                        <a:t>/</a:t>
                      </a:r>
                      <a:r>
                        <a:rPr lang="en-US" sz="1300">
                          <a:latin typeface="Helvetica Neue"/>
                          <a:ea typeface="Helvetica Neue"/>
                          <a:cs typeface="Helvetica Neue"/>
                          <a:sym typeface="Helvetica Neue"/>
                        </a:rPr>
                        <a:t>9</a:t>
                      </a:r>
                      <a:r>
                        <a:rPr b="0" i="0" lang="en-US" sz="1300">
                          <a:latin typeface="Helvetica Neue"/>
                          <a:ea typeface="Helvetica Neue"/>
                          <a:cs typeface="Helvetica Neue"/>
                          <a:sym typeface="Helvetica Neue"/>
                        </a:rPr>
                        <a:t>/2025 </a:t>
                      </a:r>
                      <a:endParaRPr/>
                    </a:p>
                    <a:p>
                      <a:pPr indent="0" lvl="0" marL="0" marR="0" rtl="0" algn="ctr">
                        <a:spcBef>
                          <a:spcPts val="0"/>
                        </a:spcBef>
                        <a:spcAft>
                          <a:spcPts val="0"/>
                        </a:spcAft>
                        <a:buNone/>
                      </a:pPr>
                      <a:r>
                        <a:rPr b="0" i="0" lang="en-US" sz="1300">
                          <a:latin typeface="Helvetica Neue"/>
                          <a:ea typeface="Helvetica Neue"/>
                          <a:cs typeface="Helvetica Neue"/>
                          <a:sym typeface="Helvetica Neue"/>
                        </a:rPr>
                        <a:t>to</a:t>
                      </a:r>
                      <a:endParaRPr/>
                    </a:p>
                    <a:p>
                      <a:pPr indent="0" lvl="0" marL="0" marR="0" rtl="0" algn="ctr">
                        <a:lnSpc>
                          <a:spcPct val="100000"/>
                        </a:lnSpc>
                        <a:spcBef>
                          <a:spcPts val="0"/>
                        </a:spcBef>
                        <a:spcAft>
                          <a:spcPts val="0"/>
                        </a:spcAft>
                        <a:buClr>
                          <a:schemeClr val="dk1"/>
                        </a:buClr>
                        <a:buSzPts val="1300"/>
                        <a:buFont typeface="Helvetica Neue"/>
                        <a:buNone/>
                      </a:pPr>
                      <a:r>
                        <a:rPr lang="en-US" sz="1300">
                          <a:latin typeface="Helvetica Neue"/>
                          <a:ea typeface="Helvetica Neue"/>
                          <a:cs typeface="Helvetica Neue"/>
                          <a:sym typeface="Helvetica Neue"/>
                        </a:rPr>
                        <a:t>17</a:t>
                      </a:r>
                      <a:r>
                        <a:rPr b="0" i="0" lang="en-US" sz="1300">
                          <a:latin typeface="Helvetica Neue"/>
                          <a:ea typeface="Helvetica Neue"/>
                          <a:cs typeface="Helvetica Neue"/>
                          <a:sym typeface="Helvetica Neue"/>
                        </a:rPr>
                        <a:t>/</a:t>
                      </a:r>
                      <a:r>
                        <a:rPr lang="en-US" sz="1300">
                          <a:latin typeface="Helvetica Neue"/>
                          <a:ea typeface="Helvetica Neue"/>
                          <a:cs typeface="Helvetica Neue"/>
                          <a:sym typeface="Helvetica Neue"/>
                        </a:rPr>
                        <a:t>9</a:t>
                      </a:r>
                      <a:r>
                        <a:rPr b="0" i="0" lang="en-US" sz="1300">
                          <a:latin typeface="Helvetica Neue"/>
                          <a:ea typeface="Helvetica Neue"/>
                          <a:cs typeface="Helvetica Neue"/>
                          <a:sym typeface="Helvetica Neue"/>
                        </a:rPr>
                        <a:t>/2025</a:t>
                      </a:r>
                      <a:endParaRPr/>
                    </a:p>
                  </a:txBody>
                  <a:tcPr marT="45725" marB="45725" marR="91450" marL="91450">
                    <a:solidFill>
                      <a:srgbClr val="F4F9ED"/>
                    </a:solidFill>
                  </a:tcPr>
                </a:tc>
                <a:tc>
                  <a:txBody>
                    <a:bodyPr/>
                    <a:lstStyle/>
                    <a:p>
                      <a:pPr indent="-171450" lvl="0" marL="171450" marR="0" rtl="0" algn="l">
                        <a:spcBef>
                          <a:spcPts val="0"/>
                        </a:spcBef>
                        <a:spcAft>
                          <a:spcPts val="0"/>
                        </a:spcAft>
                        <a:buClr>
                          <a:schemeClr val="dk1"/>
                        </a:buClr>
                        <a:buSzPts val="1300"/>
                        <a:buFont typeface="Arial"/>
                        <a:buChar char="•"/>
                      </a:pPr>
                      <a:r>
                        <a:rPr lang="en-US" sz="1300">
                          <a:latin typeface="Helvetica Neue"/>
                          <a:ea typeface="Helvetica Neue"/>
                          <a:cs typeface="Helvetica Neue"/>
                          <a:sym typeface="Helvetica Neue"/>
                        </a:rPr>
                        <a:t>Start a survey on dataset</a:t>
                      </a:r>
                      <a:endParaRPr sz="1300">
                        <a:latin typeface="Helvetica Neue"/>
                        <a:ea typeface="Helvetica Neue"/>
                        <a:cs typeface="Helvetica Neue"/>
                        <a:sym typeface="Helvetica Neue"/>
                      </a:endParaRPr>
                    </a:p>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Keep in mind all the parameters</a:t>
                      </a:r>
                      <a:endParaRPr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4F9ED"/>
                    </a:solidFill>
                  </a:tcPr>
                </a:tc>
              </a:tr>
              <a:tr h="828000">
                <a:tc>
                  <a:txBody>
                    <a:bodyPr/>
                    <a:lstStyle/>
                    <a:p>
                      <a:pPr indent="0" lvl="0" marL="0" marR="0" rtl="0" algn="ctr">
                        <a:spcBef>
                          <a:spcPts val="0"/>
                        </a:spcBef>
                        <a:spcAft>
                          <a:spcPts val="0"/>
                        </a:spcAft>
                        <a:buNone/>
                      </a:pPr>
                      <a:r>
                        <a:rPr b="0" i="0" lang="en-US" sz="1300">
                          <a:latin typeface="Helvetica Neue"/>
                          <a:ea typeface="Helvetica Neue"/>
                          <a:cs typeface="Helvetica Neue"/>
                          <a:sym typeface="Helvetica Neue"/>
                        </a:rPr>
                        <a:t>4.</a:t>
                      </a:r>
                      <a:endParaRPr/>
                    </a:p>
                  </a:txBody>
                  <a:tcPr marT="45725" marB="45725" marR="91450" marL="91450">
                    <a:solidFill>
                      <a:srgbClr val="F0F0D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18</a:t>
                      </a:r>
                      <a:r>
                        <a:rPr b="0" i="0" lang="en-US" sz="1300">
                          <a:latin typeface="Helvetica Neue"/>
                          <a:ea typeface="Helvetica Neue"/>
                          <a:cs typeface="Helvetica Neue"/>
                          <a:sym typeface="Helvetica Neue"/>
                        </a:rPr>
                        <a:t>/</a:t>
                      </a:r>
                      <a:r>
                        <a:rPr lang="en-US" sz="1300">
                          <a:latin typeface="Helvetica Neue"/>
                          <a:ea typeface="Helvetica Neue"/>
                          <a:cs typeface="Helvetica Neue"/>
                          <a:sym typeface="Helvetica Neue"/>
                        </a:rPr>
                        <a:t>9</a:t>
                      </a:r>
                      <a:r>
                        <a:rPr b="0" i="0" lang="en-US" sz="1300">
                          <a:latin typeface="Helvetica Neue"/>
                          <a:ea typeface="Helvetica Neue"/>
                          <a:cs typeface="Helvetica Neue"/>
                          <a:sym typeface="Helvetica Neue"/>
                        </a:rPr>
                        <a:t>/2025 </a:t>
                      </a:r>
                      <a:endParaRPr/>
                    </a:p>
                    <a:p>
                      <a:pPr indent="0" lvl="0" marL="0" marR="0" rtl="0" algn="ctr">
                        <a:spcBef>
                          <a:spcPts val="0"/>
                        </a:spcBef>
                        <a:spcAft>
                          <a:spcPts val="0"/>
                        </a:spcAft>
                        <a:buNone/>
                      </a:pPr>
                      <a:r>
                        <a:rPr b="0" i="0" lang="en-US" sz="1300">
                          <a:latin typeface="Helvetica Neue"/>
                          <a:ea typeface="Helvetica Neue"/>
                          <a:cs typeface="Helvetica Neue"/>
                          <a:sym typeface="Helvetica Neue"/>
                        </a:rPr>
                        <a:t>to</a:t>
                      </a:r>
                      <a:endParaRPr/>
                    </a:p>
                    <a:p>
                      <a:pPr indent="0" lvl="0" marL="0" marR="0" rtl="0" algn="ctr">
                        <a:lnSpc>
                          <a:spcPct val="100000"/>
                        </a:lnSpc>
                        <a:spcBef>
                          <a:spcPts val="0"/>
                        </a:spcBef>
                        <a:spcAft>
                          <a:spcPts val="0"/>
                        </a:spcAft>
                        <a:buClr>
                          <a:schemeClr val="dk1"/>
                        </a:buClr>
                        <a:buSzPts val="1300"/>
                        <a:buFont typeface="Helvetica Neue"/>
                        <a:buNone/>
                      </a:pPr>
                      <a:r>
                        <a:rPr lang="en-US" sz="1300">
                          <a:latin typeface="Helvetica Neue"/>
                          <a:ea typeface="Helvetica Neue"/>
                          <a:cs typeface="Helvetica Neue"/>
                          <a:sym typeface="Helvetica Neue"/>
                        </a:rPr>
                        <a:t>20</a:t>
                      </a:r>
                      <a:r>
                        <a:rPr b="0" i="0" lang="en-US" sz="1300">
                          <a:latin typeface="Helvetica Neue"/>
                          <a:ea typeface="Helvetica Neue"/>
                          <a:cs typeface="Helvetica Neue"/>
                          <a:sym typeface="Helvetica Neue"/>
                        </a:rPr>
                        <a:t>/</a:t>
                      </a:r>
                      <a:r>
                        <a:rPr lang="en-US" sz="1300">
                          <a:latin typeface="Helvetica Neue"/>
                          <a:ea typeface="Helvetica Neue"/>
                          <a:cs typeface="Helvetica Neue"/>
                          <a:sym typeface="Helvetica Neue"/>
                        </a:rPr>
                        <a:t>9</a:t>
                      </a:r>
                      <a:r>
                        <a:rPr b="0" i="0" lang="en-US" sz="1300">
                          <a:latin typeface="Helvetica Neue"/>
                          <a:ea typeface="Helvetica Neue"/>
                          <a:cs typeface="Helvetica Neue"/>
                          <a:sym typeface="Helvetica Neue"/>
                        </a:rPr>
                        <a:t>/2025</a:t>
                      </a:r>
                      <a:endParaRPr/>
                    </a:p>
                  </a:txBody>
                  <a:tcPr marT="45725" marB="45725" marR="91450" marL="91450">
                    <a:solidFill>
                      <a:srgbClr val="F0F0DD"/>
                    </a:solidFill>
                  </a:tcPr>
                </a:tc>
                <a:tc>
                  <a:txBody>
                    <a:bodyPr/>
                    <a:lstStyle/>
                    <a:p>
                      <a:pPr indent="-171450" lvl="0" marL="171450" marR="0" rtl="0" algn="l">
                        <a:spcBef>
                          <a:spcPts val="0"/>
                        </a:spcBef>
                        <a:spcAft>
                          <a:spcPts val="0"/>
                        </a:spcAft>
                        <a:buClr>
                          <a:schemeClr val="dk1"/>
                        </a:buClr>
                        <a:buSzPts val="1300"/>
                        <a:buFont typeface="Arial"/>
                        <a:buChar char="•"/>
                      </a:pPr>
                      <a:r>
                        <a:rPr lang="en-US" sz="1300">
                          <a:latin typeface="Helvetica Neue"/>
                          <a:ea typeface="Helvetica Neue"/>
                          <a:cs typeface="Helvetica Neue"/>
                          <a:sym typeface="Helvetica Neue"/>
                        </a:rPr>
                        <a:t>Look for online dataset </a:t>
                      </a:r>
                      <a:endParaRPr sz="1300">
                        <a:latin typeface="Helvetica Neue"/>
                        <a:ea typeface="Helvetica Neue"/>
                        <a:cs typeface="Helvetica Neue"/>
                        <a:sym typeface="Helvetica Neue"/>
                      </a:endParaRPr>
                    </a:p>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Merge them for better accuracy </a:t>
                      </a:r>
                      <a:endParaRPr sz="13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0F0DD"/>
                    </a:solidFill>
                  </a:tcPr>
                </a:tc>
              </a:tr>
              <a:tr h="828000">
                <a:tc>
                  <a:txBody>
                    <a:bodyPr/>
                    <a:lstStyle/>
                    <a:p>
                      <a:pPr indent="0" lvl="0" marL="0" marR="0" rtl="0" algn="ctr">
                        <a:spcBef>
                          <a:spcPts val="0"/>
                        </a:spcBef>
                        <a:spcAft>
                          <a:spcPts val="0"/>
                        </a:spcAft>
                        <a:buNone/>
                      </a:pPr>
                      <a:r>
                        <a:rPr b="0" i="0" lang="en-US" sz="1300">
                          <a:latin typeface="Helvetica Neue"/>
                          <a:ea typeface="Helvetica Neue"/>
                          <a:cs typeface="Helvetica Neue"/>
                          <a:sym typeface="Helvetica Neue"/>
                        </a:rPr>
                        <a:t>5.</a:t>
                      </a:r>
                      <a:endParaRPr/>
                    </a:p>
                  </a:txBody>
                  <a:tcPr marT="45725" marB="45725" marR="91450" marL="91450">
                    <a:solidFill>
                      <a:srgbClr val="F4F9E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22</a:t>
                      </a:r>
                      <a:r>
                        <a:rPr b="0" i="0" lang="en-US" sz="1300">
                          <a:latin typeface="Helvetica Neue"/>
                          <a:ea typeface="Helvetica Neue"/>
                          <a:cs typeface="Helvetica Neue"/>
                          <a:sym typeface="Helvetica Neue"/>
                        </a:rPr>
                        <a:t>/</a:t>
                      </a:r>
                      <a:r>
                        <a:rPr lang="en-US" sz="1300">
                          <a:latin typeface="Helvetica Neue"/>
                          <a:ea typeface="Helvetica Neue"/>
                          <a:cs typeface="Helvetica Neue"/>
                          <a:sym typeface="Helvetica Neue"/>
                        </a:rPr>
                        <a:t>9</a:t>
                      </a:r>
                      <a:r>
                        <a:rPr b="0" i="0" lang="en-US" sz="1300">
                          <a:latin typeface="Helvetica Neue"/>
                          <a:ea typeface="Helvetica Neue"/>
                          <a:cs typeface="Helvetica Neue"/>
                          <a:sym typeface="Helvetica Neue"/>
                        </a:rPr>
                        <a:t>/2025 </a:t>
                      </a:r>
                      <a:endParaRPr/>
                    </a:p>
                    <a:p>
                      <a:pPr indent="0" lvl="0" marL="0" marR="0" rtl="0" algn="ctr">
                        <a:spcBef>
                          <a:spcPts val="0"/>
                        </a:spcBef>
                        <a:spcAft>
                          <a:spcPts val="0"/>
                        </a:spcAft>
                        <a:buNone/>
                      </a:pPr>
                      <a:r>
                        <a:rPr b="0" i="0" lang="en-US" sz="1300">
                          <a:latin typeface="Helvetica Neue"/>
                          <a:ea typeface="Helvetica Neue"/>
                          <a:cs typeface="Helvetica Neue"/>
                          <a:sym typeface="Helvetica Neue"/>
                        </a:rPr>
                        <a:t>to</a:t>
                      </a:r>
                      <a:endParaRPr/>
                    </a:p>
                    <a:p>
                      <a:pPr indent="0" lvl="0" marL="0" marR="0" rtl="0" algn="ctr">
                        <a:lnSpc>
                          <a:spcPct val="100000"/>
                        </a:lnSpc>
                        <a:spcBef>
                          <a:spcPts val="0"/>
                        </a:spcBef>
                        <a:spcAft>
                          <a:spcPts val="0"/>
                        </a:spcAft>
                        <a:buClr>
                          <a:schemeClr val="dk1"/>
                        </a:buClr>
                        <a:buSzPts val="1300"/>
                        <a:buFont typeface="Helvetica Neue"/>
                        <a:buNone/>
                      </a:pPr>
                      <a:r>
                        <a:rPr lang="en-US" sz="1300">
                          <a:latin typeface="Helvetica Neue"/>
                          <a:ea typeface="Helvetica Neue"/>
                          <a:cs typeface="Helvetica Neue"/>
                          <a:sym typeface="Helvetica Neue"/>
                        </a:rPr>
                        <a:t>24</a:t>
                      </a:r>
                      <a:r>
                        <a:rPr b="0" i="0" lang="en-US" sz="1300">
                          <a:latin typeface="Helvetica Neue"/>
                          <a:ea typeface="Helvetica Neue"/>
                          <a:cs typeface="Helvetica Neue"/>
                          <a:sym typeface="Helvetica Neue"/>
                        </a:rPr>
                        <a:t>/</a:t>
                      </a:r>
                      <a:r>
                        <a:rPr lang="en-US" sz="1300">
                          <a:latin typeface="Helvetica Neue"/>
                          <a:ea typeface="Helvetica Neue"/>
                          <a:cs typeface="Helvetica Neue"/>
                          <a:sym typeface="Helvetica Neue"/>
                        </a:rPr>
                        <a:t>9</a:t>
                      </a:r>
                      <a:r>
                        <a:rPr b="0" i="0" lang="en-US" sz="1300">
                          <a:latin typeface="Helvetica Neue"/>
                          <a:ea typeface="Helvetica Neue"/>
                          <a:cs typeface="Helvetica Neue"/>
                          <a:sym typeface="Helvetica Neue"/>
                        </a:rPr>
                        <a:t>/2025</a:t>
                      </a:r>
                      <a:endParaRPr/>
                    </a:p>
                  </a:txBody>
                  <a:tcPr marT="45725" marB="45725" marR="91450" marL="91450">
                    <a:solidFill>
                      <a:srgbClr val="F4F9ED"/>
                    </a:solidFill>
                  </a:tcPr>
                </a:tc>
                <a:tc>
                  <a:txBody>
                    <a:bodyPr/>
                    <a:lstStyle/>
                    <a:p>
                      <a:pPr indent="-171450" lvl="0" marL="171450" marR="0" rtl="0" algn="l">
                        <a:spcBef>
                          <a:spcPts val="0"/>
                        </a:spcBef>
                        <a:spcAft>
                          <a:spcPts val="0"/>
                        </a:spcAft>
                        <a:buClr>
                          <a:schemeClr val="dk1"/>
                        </a:buClr>
                        <a:buSzPts val="1300"/>
                        <a:buFont typeface="Arial"/>
                        <a:buChar char="•"/>
                      </a:pPr>
                      <a:r>
                        <a:rPr lang="en-US" sz="1300">
                          <a:latin typeface="Helvetica Neue"/>
                          <a:ea typeface="Helvetica Neue"/>
                          <a:cs typeface="Helvetica Neue"/>
                          <a:sym typeface="Helvetica Neue"/>
                        </a:rPr>
                        <a:t>Do data preprocessing and cleaning</a:t>
                      </a:r>
                      <a:endParaRPr sz="1300">
                        <a:latin typeface="Helvetica Neue"/>
                        <a:ea typeface="Helvetica Neue"/>
                        <a:cs typeface="Helvetica Neue"/>
                        <a:sym typeface="Helvetica Neue"/>
                      </a:endParaRPr>
                    </a:p>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Dataset is good</a:t>
                      </a:r>
                      <a:endParaRPr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4F9ED"/>
                    </a:solidFill>
                  </a:tcPr>
                </a:tc>
              </a:tr>
              <a:tr h="828000">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6.</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25/9/2025</a:t>
                      </a:r>
                      <a:endParaRPr sz="1300">
                        <a:latin typeface="Helvetica Neue"/>
                        <a:ea typeface="Helvetica Neue"/>
                        <a:cs typeface="Helvetica Neue"/>
                        <a:sym typeface="Helvetica Neue"/>
                      </a:endParaRPr>
                    </a:p>
                    <a:p>
                      <a:pPr indent="0" lvl="0" marL="0" marR="0" rtl="0" algn="ctr">
                        <a:spcBef>
                          <a:spcPts val="0"/>
                        </a:spcBef>
                        <a:spcAft>
                          <a:spcPts val="0"/>
                        </a:spcAft>
                        <a:buNone/>
                      </a:pPr>
                      <a:r>
                        <a:rPr lang="en-US" sz="1300">
                          <a:latin typeface="Helvetica Neue"/>
                          <a:ea typeface="Helvetica Neue"/>
                          <a:cs typeface="Helvetica Neue"/>
                          <a:sym typeface="Helvetica Neue"/>
                        </a:rPr>
                        <a:t>to</a:t>
                      </a:r>
                      <a:endParaRPr sz="1300">
                        <a:latin typeface="Helvetica Neue"/>
                        <a:ea typeface="Helvetica Neue"/>
                        <a:cs typeface="Helvetica Neue"/>
                        <a:sym typeface="Helvetica Neue"/>
                      </a:endParaRPr>
                    </a:p>
                    <a:p>
                      <a:pPr indent="0" lvl="0" marL="0" marR="0" rtl="0" algn="ctr">
                        <a:spcBef>
                          <a:spcPts val="0"/>
                        </a:spcBef>
                        <a:spcAft>
                          <a:spcPts val="0"/>
                        </a:spcAft>
                        <a:buNone/>
                      </a:pPr>
                      <a:r>
                        <a:rPr lang="en-US" sz="1300">
                          <a:latin typeface="Helvetica Neue"/>
                          <a:ea typeface="Helvetica Neue"/>
                          <a:cs typeface="Helvetica Neue"/>
                          <a:sym typeface="Helvetica Neue"/>
                        </a:rPr>
                        <a:t>27/9/2025</a:t>
                      </a:r>
                      <a:endParaRPr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171450" lvl="0" marL="171450" rtl="0" algn="l">
                        <a:spcBef>
                          <a:spcPts val="0"/>
                        </a:spcBef>
                        <a:spcAft>
                          <a:spcPts val="0"/>
                        </a:spcAft>
                        <a:buClr>
                          <a:schemeClr val="dk1"/>
                        </a:buClr>
                        <a:buSzPts val="1300"/>
                        <a:buChar char="•"/>
                      </a:pPr>
                      <a:r>
                        <a:rPr lang="en-US" sz="1300">
                          <a:latin typeface="Helvetica Neue"/>
                          <a:ea typeface="Helvetica Neue"/>
                          <a:cs typeface="Helvetica Neue"/>
                          <a:sym typeface="Helvetica Neue"/>
                        </a:rPr>
                        <a:t>Make changes in ppt and report as directed</a:t>
                      </a:r>
                      <a:endParaRPr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4F9ED"/>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3ae19154eb3_0_26"/>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Supervisor </a:t>
            </a:r>
            <a:r>
              <a:rPr lang="en-US"/>
              <a:t>Interactions </a:t>
            </a:r>
            <a:r>
              <a:rPr b="0" lang="en-US"/>
              <a:t>(as mentioned in weekly log)</a:t>
            </a:r>
            <a:endParaRPr b="0"/>
          </a:p>
        </p:txBody>
      </p:sp>
      <p:sp>
        <p:nvSpPr>
          <p:cNvPr id="231" name="Google Shape;231;g3ae19154eb3_0_26"/>
          <p:cNvSpPr txBox="1"/>
          <p:nvPr/>
        </p:nvSpPr>
        <p:spPr>
          <a:xfrm>
            <a:off x="77118" y="804231"/>
            <a:ext cx="8956800" cy="5794800"/>
          </a:xfrm>
          <a:prstGeom prst="rect">
            <a:avLst/>
          </a:prstGeom>
          <a:noFill/>
          <a:ln>
            <a:noFill/>
          </a:ln>
        </p:spPr>
        <p:txBody>
          <a:bodyPr anchorCtr="0" anchor="t" bIns="45700" lIns="91425" spcFirstLastPara="1" rIns="91425" wrap="square" tIns="45700">
            <a:noAutofit/>
          </a:bodyPr>
          <a:lstStyle/>
          <a:p>
            <a:pPr indent="0" lvl="0" marL="95250" marR="0" rtl="0" algn="just">
              <a:lnSpc>
                <a:spcPct val="150000"/>
              </a:lnSpc>
              <a:spcBef>
                <a:spcPts val="0"/>
              </a:spcBef>
              <a:spcAft>
                <a:spcPts val="0"/>
              </a:spcAft>
              <a:buClr>
                <a:schemeClr val="dk1"/>
              </a:buClr>
              <a:buSzPts val="2250"/>
              <a:buFont typeface="Arial"/>
              <a:buNone/>
            </a:pPr>
            <a:r>
              <a:t/>
            </a:r>
            <a:endParaRPr sz="1800">
              <a:solidFill>
                <a:schemeClr val="dk1"/>
              </a:solidFill>
              <a:latin typeface="Helvetica Neue"/>
              <a:ea typeface="Helvetica Neue"/>
              <a:cs typeface="Helvetica Neue"/>
              <a:sym typeface="Helvetica Neue"/>
            </a:endParaRPr>
          </a:p>
        </p:txBody>
      </p:sp>
      <p:graphicFrame>
        <p:nvGraphicFramePr>
          <p:cNvPr id="232" name="Google Shape;232;g3ae19154eb3_0_26"/>
          <p:cNvGraphicFramePr/>
          <p:nvPr/>
        </p:nvGraphicFramePr>
        <p:xfrm>
          <a:off x="110168" y="881350"/>
          <a:ext cx="3000000" cy="3000000"/>
        </p:xfrm>
        <a:graphic>
          <a:graphicData uri="http://schemas.openxmlformats.org/drawingml/2006/table">
            <a:tbl>
              <a:tblPr bandRow="1" firstRow="1">
                <a:noFill/>
                <a:tableStyleId>{D9B26C90-9CC6-480A-9CA6-A62A715FB8FE}</a:tableStyleId>
              </a:tblPr>
              <a:tblGrid>
                <a:gridCol w="651825"/>
                <a:gridCol w="1364250"/>
                <a:gridCol w="5596575"/>
                <a:gridCol w="1222875"/>
              </a:tblGrid>
              <a:tr h="426075">
                <a:tc gridSpan="4">
                  <a:txBody>
                    <a:bodyPr/>
                    <a:lstStyle/>
                    <a:p>
                      <a:pPr indent="0" lvl="0" marL="0" marR="0" rtl="0" algn="ctr">
                        <a:spcBef>
                          <a:spcPts val="0"/>
                        </a:spcBef>
                        <a:spcAft>
                          <a:spcPts val="0"/>
                        </a:spcAft>
                        <a:buNone/>
                      </a:pPr>
                      <a:r>
                        <a:rPr b="1" i="0" lang="en-US" sz="1300">
                          <a:solidFill>
                            <a:schemeClr val="dk1"/>
                          </a:solidFill>
                          <a:latin typeface="Helvetica Neue"/>
                          <a:ea typeface="Helvetica Neue"/>
                          <a:cs typeface="Helvetica Neue"/>
                          <a:sym typeface="Helvetica Neue"/>
                        </a:rPr>
                        <a:t>No. of Meetings with Supervisor: </a:t>
                      </a:r>
                      <a:endParaRPr/>
                    </a:p>
                  </a:txBody>
                  <a:tcPr marT="45725" marB="45725" marR="91450" marL="91450" anchor="ctr">
                    <a:solidFill>
                      <a:srgbClr val="D5D59B"/>
                    </a:solidFill>
                  </a:tcPr>
                </a:tc>
                <a:tc hMerge="1"/>
                <a:tc hMerge="1"/>
                <a:tc hMerge="1"/>
              </a:tr>
              <a:tr h="507400">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Week No.</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Duration</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Remarks (</a:t>
                      </a:r>
                      <a:r>
                        <a:rPr b="1" i="0" lang="en-US" sz="1300">
                          <a:solidFill>
                            <a:schemeClr val="dk1"/>
                          </a:solidFill>
                          <a:latin typeface="Helvetica Neue"/>
                          <a:ea typeface="Helvetica Neue"/>
                          <a:cs typeface="Helvetica Neue"/>
                          <a:sym typeface="Helvetica Neue"/>
                        </a:rPr>
                        <a:t>as mentioned in the weekly log</a:t>
                      </a:r>
                      <a:r>
                        <a:rPr b="0" i="0" lang="en-US" sz="1300">
                          <a:solidFill>
                            <a:schemeClr val="dk1"/>
                          </a:solidFill>
                          <a:latin typeface="Helvetica Neue"/>
                          <a:ea typeface="Helvetica Neue"/>
                          <a:cs typeface="Helvetica Neue"/>
                          <a:sym typeface="Helvetica Neue"/>
                        </a:rPr>
                        <a:t>)</a:t>
                      </a:r>
                      <a:endParaRPr/>
                    </a:p>
                  </a:txBody>
                  <a:tcPr marT="45725" marB="45725" marR="91450" marL="91450">
                    <a:solidFill>
                      <a:srgbClr val="D5D59B"/>
                    </a:solidFill>
                  </a:tcPr>
                </a:tc>
                <a:tc>
                  <a:txBody>
                    <a:bodyPr/>
                    <a:lstStyle/>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Incorporated</a:t>
                      </a:r>
                      <a:endParaRPr/>
                    </a:p>
                    <a:p>
                      <a:pPr indent="0" lvl="0" marL="0" marR="0" rtl="0" algn="ctr">
                        <a:spcBef>
                          <a:spcPts val="0"/>
                        </a:spcBef>
                        <a:spcAft>
                          <a:spcPts val="0"/>
                        </a:spcAft>
                        <a:buNone/>
                      </a:pPr>
                      <a:r>
                        <a:rPr b="0" i="0" lang="en-US" sz="1300">
                          <a:solidFill>
                            <a:schemeClr val="dk1"/>
                          </a:solidFill>
                          <a:latin typeface="Helvetica Neue"/>
                          <a:ea typeface="Helvetica Neue"/>
                          <a:cs typeface="Helvetica Neue"/>
                          <a:sym typeface="Helvetica Neue"/>
                        </a:rPr>
                        <a:t>(Yes/No)</a:t>
                      </a:r>
                      <a:endParaRPr/>
                    </a:p>
                  </a:txBody>
                  <a:tcPr marT="45725" marB="45725" marR="91450" marL="91450">
                    <a:solidFill>
                      <a:srgbClr val="D5D59B"/>
                    </a:solidFill>
                  </a:tcPr>
                </a:tc>
              </a:tr>
              <a:tr h="828000">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7.</a:t>
                      </a:r>
                      <a:endParaRPr/>
                    </a:p>
                  </a:txBody>
                  <a:tcPr marT="45725" marB="45725" marR="91450" marL="91450">
                    <a:solidFill>
                      <a:srgbClr val="F4F9ED"/>
                    </a:solidFill>
                  </a:tcPr>
                </a:tc>
                <a:tc>
                  <a:txBody>
                    <a:bodyPr/>
                    <a:lstStyle/>
                    <a:p>
                      <a:pPr indent="0" lvl="0" marL="0" marR="0" rtl="0" algn="ctr">
                        <a:lnSpc>
                          <a:spcPct val="100000"/>
                        </a:lnSpc>
                        <a:spcBef>
                          <a:spcPts val="0"/>
                        </a:spcBef>
                        <a:spcAft>
                          <a:spcPts val="0"/>
                        </a:spcAft>
                        <a:buClr>
                          <a:schemeClr val="dk1"/>
                        </a:buClr>
                        <a:buSzPts val="1300"/>
                        <a:buFont typeface="Helvetica Neue"/>
                        <a:buNone/>
                      </a:pPr>
                      <a:r>
                        <a:rPr lang="en-US"/>
                        <a:t>01/10/2025</a:t>
                      </a:r>
                      <a:endParaRPr/>
                    </a:p>
                    <a:p>
                      <a:pPr indent="0" lvl="0" marL="0" marR="0" rtl="0" algn="ctr">
                        <a:lnSpc>
                          <a:spcPct val="100000"/>
                        </a:lnSpc>
                        <a:spcBef>
                          <a:spcPts val="0"/>
                        </a:spcBef>
                        <a:spcAft>
                          <a:spcPts val="0"/>
                        </a:spcAft>
                        <a:buClr>
                          <a:schemeClr val="dk1"/>
                        </a:buClr>
                        <a:buSzPts val="1300"/>
                        <a:buFont typeface="Helvetica Neue"/>
                        <a:buNone/>
                      </a:pPr>
                      <a:r>
                        <a:rPr lang="en-US"/>
                        <a:t>to</a:t>
                      </a:r>
                      <a:endParaRPr/>
                    </a:p>
                    <a:p>
                      <a:pPr indent="0" lvl="0" marL="0" marR="0" rtl="0" algn="ctr">
                        <a:lnSpc>
                          <a:spcPct val="100000"/>
                        </a:lnSpc>
                        <a:spcBef>
                          <a:spcPts val="0"/>
                        </a:spcBef>
                        <a:spcAft>
                          <a:spcPts val="0"/>
                        </a:spcAft>
                        <a:buClr>
                          <a:schemeClr val="dk1"/>
                        </a:buClr>
                        <a:buSzPts val="1300"/>
                        <a:buFont typeface="Helvetica Neue"/>
                        <a:buNone/>
                      </a:pPr>
                      <a:r>
                        <a:rPr lang="en-US"/>
                        <a:t>07/10/2025</a:t>
                      </a:r>
                      <a:endParaRPr/>
                    </a:p>
                  </a:txBody>
                  <a:tcPr marT="45725" marB="45725" marR="91450" marL="91450">
                    <a:solidFill>
                      <a:srgbClr val="F4F9ED"/>
                    </a:solidFill>
                  </a:tcPr>
                </a:tc>
                <a:tc>
                  <a:txBody>
                    <a:bodyPr/>
                    <a:lstStyle/>
                    <a:p>
                      <a:pPr indent="-171450" lvl="0" marL="171450" marR="0" rtl="0" algn="l">
                        <a:spcBef>
                          <a:spcPts val="0"/>
                        </a:spcBef>
                        <a:spcAft>
                          <a:spcPts val="0"/>
                        </a:spcAft>
                        <a:buClr>
                          <a:schemeClr val="dk1"/>
                        </a:buClr>
                        <a:buSzPts val="1300"/>
                        <a:buFont typeface="Arial"/>
                        <a:buChar char="•"/>
                      </a:pPr>
                      <a:r>
                        <a:rPr lang="en-US"/>
                        <a:t>Work on both </a:t>
                      </a:r>
                      <a:r>
                        <a:rPr lang="en-US"/>
                        <a:t>dataset</a:t>
                      </a:r>
                      <a:endParaRPr/>
                    </a:p>
                    <a:p>
                      <a:pPr indent="-177800" lvl="0" marL="171450" marR="0" rtl="0" algn="l">
                        <a:spcBef>
                          <a:spcPts val="0"/>
                        </a:spcBef>
                        <a:spcAft>
                          <a:spcPts val="0"/>
                        </a:spcAft>
                        <a:buSzPts val="1400"/>
                        <a:buChar char="•"/>
                      </a:pPr>
                      <a:r>
                        <a:rPr lang="en-US"/>
                        <a:t>Start data preprocessing</a:t>
                      </a:r>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4F9ED"/>
                    </a:solidFill>
                  </a:tcPr>
                </a:tc>
              </a:tr>
              <a:tr h="828000">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8.</a:t>
                      </a:r>
                      <a:endParaRPr/>
                    </a:p>
                  </a:txBody>
                  <a:tcPr marT="45725" marB="45725" marR="91450" marL="91450">
                    <a:solidFill>
                      <a:srgbClr val="F0F0DD"/>
                    </a:solidFill>
                  </a:tcPr>
                </a:tc>
                <a:tc>
                  <a:txBody>
                    <a:bodyPr/>
                    <a:lstStyle/>
                    <a:p>
                      <a:pPr indent="0" lvl="0" marL="0" rtl="0" algn="ctr">
                        <a:spcBef>
                          <a:spcPts val="0"/>
                        </a:spcBef>
                        <a:spcAft>
                          <a:spcPts val="0"/>
                        </a:spcAft>
                        <a:buClr>
                          <a:schemeClr val="dk1"/>
                        </a:buClr>
                        <a:buSzPts val="1300"/>
                        <a:buFont typeface="Helvetica Neue"/>
                        <a:buNone/>
                      </a:pPr>
                      <a:r>
                        <a:rPr lang="en-US"/>
                        <a:t>28</a:t>
                      </a:r>
                      <a:r>
                        <a:rPr lang="en-US"/>
                        <a:t>/10/2025</a:t>
                      </a:r>
                      <a:endParaRPr/>
                    </a:p>
                    <a:p>
                      <a:pPr indent="0" lvl="0" marL="0" rtl="0" algn="ctr">
                        <a:spcBef>
                          <a:spcPts val="0"/>
                        </a:spcBef>
                        <a:spcAft>
                          <a:spcPts val="0"/>
                        </a:spcAft>
                        <a:buClr>
                          <a:schemeClr val="dk1"/>
                        </a:buClr>
                        <a:buSzPts val="1300"/>
                        <a:buFont typeface="Helvetica Neue"/>
                        <a:buNone/>
                      </a:pPr>
                      <a:r>
                        <a:rPr lang="en-US"/>
                        <a:t>to</a:t>
                      </a:r>
                      <a:endParaRPr/>
                    </a:p>
                    <a:p>
                      <a:pPr indent="0" lvl="0" marL="0" rtl="0" algn="ctr">
                        <a:spcBef>
                          <a:spcPts val="0"/>
                        </a:spcBef>
                        <a:spcAft>
                          <a:spcPts val="0"/>
                        </a:spcAft>
                        <a:buClr>
                          <a:schemeClr val="dk1"/>
                        </a:buClr>
                        <a:buSzPts val="1300"/>
                        <a:buFont typeface="Helvetica Neue"/>
                        <a:buNone/>
                      </a:pPr>
                      <a:r>
                        <a:rPr lang="en-US"/>
                        <a:t>03/11/2025</a:t>
                      </a:r>
                      <a:endParaRPr/>
                    </a:p>
                  </a:txBody>
                  <a:tcPr marT="45725" marB="45725" marR="91450" marL="91450">
                    <a:solidFill>
                      <a:srgbClr val="F0F0DD"/>
                    </a:solidFill>
                  </a:tcPr>
                </a:tc>
                <a:tc>
                  <a:txBody>
                    <a:bodyPr/>
                    <a:lstStyle/>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Do unit standardization</a:t>
                      </a:r>
                      <a:endParaRPr sz="1300">
                        <a:latin typeface="Helvetica Neue"/>
                        <a:ea typeface="Helvetica Neue"/>
                        <a:cs typeface="Helvetica Neue"/>
                        <a:sym typeface="Helvetica Neue"/>
                      </a:endParaRPr>
                    </a:p>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Nutrient Scaling and normalization</a:t>
                      </a:r>
                      <a:endParaRPr sz="13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0F0DD"/>
                    </a:solidFill>
                  </a:tcPr>
                </a:tc>
              </a:tr>
              <a:tr h="828000">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9.</a:t>
                      </a:r>
                      <a:endParaRPr/>
                    </a:p>
                  </a:txBody>
                  <a:tcPr marT="45725" marB="45725" marR="91450" marL="91450">
                    <a:solidFill>
                      <a:srgbClr val="F4F9ED"/>
                    </a:solidFill>
                  </a:tcPr>
                </a:tc>
                <a:tc>
                  <a:txBody>
                    <a:bodyPr/>
                    <a:lstStyle/>
                    <a:p>
                      <a:pPr indent="0" lvl="0" marL="0" rtl="0" algn="ctr">
                        <a:spcBef>
                          <a:spcPts val="0"/>
                        </a:spcBef>
                        <a:spcAft>
                          <a:spcPts val="0"/>
                        </a:spcAft>
                        <a:buClr>
                          <a:schemeClr val="dk1"/>
                        </a:buClr>
                        <a:buSzPts val="1300"/>
                        <a:buFont typeface="Helvetica Neue"/>
                        <a:buNone/>
                      </a:pPr>
                      <a:r>
                        <a:rPr lang="en-US"/>
                        <a:t>04</a:t>
                      </a:r>
                      <a:r>
                        <a:rPr lang="en-US"/>
                        <a:t>/10/2025</a:t>
                      </a:r>
                      <a:endParaRPr/>
                    </a:p>
                    <a:p>
                      <a:pPr indent="0" lvl="0" marL="0" rtl="0" algn="ctr">
                        <a:spcBef>
                          <a:spcPts val="0"/>
                        </a:spcBef>
                        <a:spcAft>
                          <a:spcPts val="0"/>
                        </a:spcAft>
                        <a:buClr>
                          <a:schemeClr val="dk1"/>
                        </a:buClr>
                        <a:buSzPts val="1300"/>
                        <a:buFont typeface="Helvetica Neue"/>
                        <a:buNone/>
                      </a:pPr>
                      <a:r>
                        <a:rPr lang="en-US"/>
                        <a:t>to</a:t>
                      </a:r>
                      <a:endParaRPr/>
                    </a:p>
                    <a:p>
                      <a:pPr indent="0" lvl="0" marL="0" rtl="0" algn="ctr">
                        <a:spcBef>
                          <a:spcPts val="0"/>
                        </a:spcBef>
                        <a:spcAft>
                          <a:spcPts val="0"/>
                        </a:spcAft>
                        <a:buClr>
                          <a:schemeClr val="dk1"/>
                        </a:buClr>
                        <a:buSzPts val="1300"/>
                        <a:buFont typeface="Helvetica Neue"/>
                        <a:buNone/>
                      </a:pPr>
                      <a:r>
                        <a:rPr lang="en-US"/>
                        <a:t>07/11/2025</a:t>
                      </a:r>
                      <a:endParaRPr/>
                    </a:p>
                  </a:txBody>
                  <a:tcPr marT="45725" marB="45725" marR="91450" marL="91450">
                    <a:solidFill>
                      <a:srgbClr val="F4F9ED"/>
                    </a:solidFill>
                  </a:tcPr>
                </a:tc>
                <a:tc>
                  <a:txBody>
                    <a:bodyPr/>
                    <a:lstStyle/>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Start working on training of dataset</a:t>
                      </a:r>
                      <a:endParaRPr sz="1300">
                        <a:latin typeface="Helvetica Neue"/>
                        <a:ea typeface="Helvetica Neue"/>
                        <a:cs typeface="Helvetica Neue"/>
                        <a:sym typeface="Helvetica Neue"/>
                      </a:endParaRPr>
                    </a:p>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Train the model</a:t>
                      </a:r>
                      <a:endParaRPr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4F9ED"/>
                    </a:solidFill>
                  </a:tcPr>
                </a:tc>
              </a:tr>
              <a:tr h="828000">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10.</a:t>
                      </a:r>
                      <a:endParaRPr/>
                    </a:p>
                  </a:txBody>
                  <a:tcPr marT="45725" marB="45725" marR="91450" marL="91450">
                    <a:solidFill>
                      <a:srgbClr val="F0F0DD"/>
                    </a:solidFill>
                  </a:tcPr>
                </a:tc>
                <a:tc>
                  <a:txBody>
                    <a:bodyPr/>
                    <a:lstStyle/>
                    <a:p>
                      <a:pPr indent="0" lvl="0" marL="0" rtl="0" algn="ctr">
                        <a:spcBef>
                          <a:spcPts val="0"/>
                        </a:spcBef>
                        <a:spcAft>
                          <a:spcPts val="0"/>
                        </a:spcAft>
                        <a:buClr>
                          <a:schemeClr val="dk1"/>
                        </a:buClr>
                        <a:buSzPts val="1300"/>
                        <a:buFont typeface="Helvetica Neue"/>
                        <a:buNone/>
                      </a:pPr>
                      <a:r>
                        <a:rPr lang="en-US"/>
                        <a:t>08</a:t>
                      </a:r>
                      <a:r>
                        <a:rPr lang="en-US"/>
                        <a:t>/10/2025</a:t>
                      </a:r>
                      <a:endParaRPr/>
                    </a:p>
                    <a:p>
                      <a:pPr indent="0" lvl="0" marL="0" rtl="0" algn="ctr">
                        <a:spcBef>
                          <a:spcPts val="0"/>
                        </a:spcBef>
                        <a:spcAft>
                          <a:spcPts val="0"/>
                        </a:spcAft>
                        <a:buClr>
                          <a:schemeClr val="dk1"/>
                        </a:buClr>
                        <a:buSzPts val="1300"/>
                        <a:buFont typeface="Helvetica Neue"/>
                        <a:buNone/>
                      </a:pPr>
                      <a:r>
                        <a:rPr lang="en-US"/>
                        <a:t>to</a:t>
                      </a:r>
                      <a:endParaRPr/>
                    </a:p>
                    <a:p>
                      <a:pPr indent="0" lvl="0" marL="0" rtl="0" algn="ctr">
                        <a:spcBef>
                          <a:spcPts val="0"/>
                        </a:spcBef>
                        <a:spcAft>
                          <a:spcPts val="0"/>
                        </a:spcAft>
                        <a:buClr>
                          <a:schemeClr val="dk1"/>
                        </a:buClr>
                        <a:buSzPts val="1300"/>
                        <a:buFont typeface="Helvetica Neue"/>
                        <a:buNone/>
                      </a:pPr>
                      <a:r>
                        <a:rPr lang="en-US"/>
                        <a:t>10/11/2025</a:t>
                      </a:r>
                      <a:endParaRPr/>
                    </a:p>
                  </a:txBody>
                  <a:tcPr marT="45725" marB="45725" marR="91450" marL="91450">
                    <a:solidFill>
                      <a:srgbClr val="F0F0DD"/>
                    </a:solidFill>
                  </a:tcPr>
                </a:tc>
                <a:tc>
                  <a:txBody>
                    <a:bodyPr/>
                    <a:lstStyle/>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Start working on mood </a:t>
                      </a:r>
                      <a:r>
                        <a:rPr lang="en-US" sz="1300">
                          <a:latin typeface="Helvetica Neue"/>
                          <a:ea typeface="Helvetica Neue"/>
                          <a:cs typeface="Helvetica Neue"/>
                          <a:sym typeface="Helvetica Neue"/>
                        </a:rPr>
                        <a:t>recognition</a:t>
                      </a:r>
                      <a:endParaRPr sz="13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0F0DD"/>
                    </a:solidFill>
                  </a:tcPr>
                </a:tc>
              </a:tr>
              <a:tr h="828000">
                <a:tc>
                  <a:txBody>
                    <a:bodyPr/>
                    <a:lstStyle/>
                    <a:p>
                      <a:pPr indent="0" lvl="0" marL="0" marR="0" rtl="0" algn="ctr">
                        <a:spcBef>
                          <a:spcPts val="0"/>
                        </a:spcBef>
                        <a:spcAft>
                          <a:spcPts val="0"/>
                        </a:spcAft>
                        <a:buNone/>
                      </a:pPr>
                      <a:r>
                        <a:rPr lang="en-US"/>
                        <a:t>11.</a:t>
                      </a:r>
                      <a:endParaRPr/>
                    </a:p>
                  </a:txBody>
                  <a:tcPr marT="45725" marB="45725" marR="91450" marL="91450">
                    <a:solidFill>
                      <a:srgbClr val="F4F9ED"/>
                    </a:solidFill>
                  </a:tcPr>
                </a:tc>
                <a:tc>
                  <a:txBody>
                    <a:bodyPr/>
                    <a:lstStyle/>
                    <a:p>
                      <a:pPr indent="0" lvl="0" marL="0" rtl="0" algn="ctr">
                        <a:spcBef>
                          <a:spcPts val="0"/>
                        </a:spcBef>
                        <a:spcAft>
                          <a:spcPts val="0"/>
                        </a:spcAft>
                        <a:buClr>
                          <a:schemeClr val="dk1"/>
                        </a:buClr>
                        <a:buSzPts val="1300"/>
                        <a:buFont typeface="Helvetica Neue"/>
                        <a:buNone/>
                      </a:pPr>
                      <a:r>
                        <a:rPr lang="en-US"/>
                        <a:t>11</a:t>
                      </a:r>
                      <a:r>
                        <a:rPr lang="en-US"/>
                        <a:t>/10/2025</a:t>
                      </a:r>
                      <a:endParaRPr/>
                    </a:p>
                    <a:p>
                      <a:pPr indent="0" lvl="0" marL="0" rtl="0" algn="ctr">
                        <a:spcBef>
                          <a:spcPts val="0"/>
                        </a:spcBef>
                        <a:spcAft>
                          <a:spcPts val="0"/>
                        </a:spcAft>
                        <a:buClr>
                          <a:schemeClr val="dk1"/>
                        </a:buClr>
                        <a:buSzPts val="1300"/>
                        <a:buFont typeface="Helvetica Neue"/>
                        <a:buNone/>
                      </a:pPr>
                      <a:r>
                        <a:rPr lang="en-US"/>
                        <a:t>to</a:t>
                      </a:r>
                      <a:endParaRPr/>
                    </a:p>
                    <a:p>
                      <a:pPr indent="0" lvl="0" marL="0" rtl="0" algn="ctr">
                        <a:spcBef>
                          <a:spcPts val="0"/>
                        </a:spcBef>
                        <a:spcAft>
                          <a:spcPts val="0"/>
                        </a:spcAft>
                        <a:buClr>
                          <a:schemeClr val="dk1"/>
                        </a:buClr>
                        <a:buSzPts val="1300"/>
                        <a:buFont typeface="Helvetica Neue"/>
                        <a:buNone/>
                      </a:pPr>
                      <a:r>
                        <a:rPr lang="en-US"/>
                        <a:t>13/11/2025</a:t>
                      </a:r>
                      <a:endParaRPr/>
                    </a:p>
                  </a:txBody>
                  <a:tcPr marT="45725" marB="45725" marR="91450" marL="91450">
                    <a:solidFill>
                      <a:srgbClr val="F4F9ED"/>
                    </a:solidFill>
                  </a:tcPr>
                </a:tc>
                <a:tc>
                  <a:txBody>
                    <a:bodyPr/>
                    <a:lstStyle/>
                    <a:p>
                      <a:pPr indent="-171450" lvl="0" marL="171450" marR="0" rtl="0" algn="l">
                        <a:spcBef>
                          <a:spcPts val="0"/>
                        </a:spcBef>
                        <a:spcAft>
                          <a:spcPts val="0"/>
                        </a:spcAft>
                        <a:buSzPts val="1300"/>
                        <a:buFont typeface="Helvetica Neue"/>
                        <a:buChar char="•"/>
                      </a:pPr>
                      <a:r>
                        <a:rPr lang="en-US" sz="1300">
                          <a:latin typeface="Helvetica Neue"/>
                          <a:ea typeface="Helvetica Neue"/>
                          <a:cs typeface="Helvetica Neue"/>
                          <a:sym typeface="Helvetica Neue"/>
                        </a:rPr>
                        <a:t>Train model and work on accuracy</a:t>
                      </a:r>
                      <a:endParaRPr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Clr>
                          <a:schemeClr val="dk1"/>
                        </a:buClr>
                        <a:buSzPts val="1300"/>
                        <a:buFont typeface="Arial"/>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4F9ED"/>
                    </a:solidFill>
                  </a:tcPr>
                </a:tc>
              </a:tr>
              <a:tr h="828000">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12.</a:t>
                      </a:r>
                      <a:endParaRPr b="0"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rtl="0" algn="ctr">
                        <a:spcBef>
                          <a:spcPts val="0"/>
                        </a:spcBef>
                        <a:spcAft>
                          <a:spcPts val="0"/>
                        </a:spcAft>
                        <a:buClr>
                          <a:schemeClr val="dk1"/>
                        </a:buClr>
                        <a:buSzPts val="1300"/>
                        <a:buFont typeface="Helvetica Neue"/>
                        <a:buNone/>
                      </a:pPr>
                      <a:r>
                        <a:rPr lang="en-US"/>
                        <a:t>14</a:t>
                      </a:r>
                      <a:r>
                        <a:rPr lang="en-US"/>
                        <a:t>/11/2025</a:t>
                      </a:r>
                      <a:endParaRPr/>
                    </a:p>
                    <a:p>
                      <a:pPr indent="0" lvl="0" marL="0" rtl="0" algn="ctr">
                        <a:spcBef>
                          <a:spcPts val="0"/>
                        </a:spcBef>
                        <a:spcAft>
                          <a:spcPts val="0"/>
                        </a:spcAft>
                        <a:buClr>
                          <a:schemeClr val="dk1"/>
                        </a:buClr>
                        <a:buSzPts val="1300"/>
                        <a:buFont typeface="Helvetica Neue"/>
                        <a:buNone/>
                      </a:pPr>
                      <a:r>
                        <a:rPr lang="en-US"/>
                        <a:t>to</a:t>
                      </a:r>
                      <a:endParaRPr/>
                    </a:p>
                    <a:p>
                      <a:pPr indent="0" lvl="0" marL="0" rtl="0" algn="ctr">
                        <a:spcBef>
                          <a:spcPts val="0"/>
                        </a:spcBef>
                        <a:spcAft>
                          <a:spcPts val="0"/>
                        </a:spcAft>
                        <a:buClr>
                          <a:schemeClr val="dk1"/>
                        </a:buClr>
                        <a:buSzPts val="1300"/>
                        <a:buFont typeface="Helvetica Neue"/>
                        <a:buNone/>
                      </a:pPr>
                      <a:r>
                        <a:rPr lang="en-US"/>
                        <a:t>18/11/2025</a:t>
                      </a:r>
                      <a:endParaRPr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171450" lvl="0" marL="171450" rtl="0" algn="l">
                        <a:spcBef>
                          <a:spcPts val="0"/>
                        </a:spcBef>
                        <a:spcAft>
                          <a:spcPts val="0"/>
                        </a:spcAft>
                        <a:buClr>
                          <a:schemeClr val="dk1"/>
                        </a:buClr>
                        <a:buSzPts val="1300"/>
                        <a:buChar char="•"/>
                      </a:pPr>
                      <a:r>
                        <a:rPr lang="en-US" sz="1300">
                          <a:latin typeface="Helvetica Neue"/>
                          <a:ea typeface="Helvetica Neue"/>
                          <a:cs typeface="Helvetica Neue"/>
                          <a:sym typeface="Helvetica Neue"/>
                        </a:rPr>
                        <a:t>Start working on report</a:t>
                      </a:r>
                      <a:endParaRPr i="0" sz="1300">
                        <a:latin typeface="Helvetica Neue"/>
                        <a:ea typeface="Helvetica Neue"/>
                        <a:cs typeface="Helvetica Neue"/>
                        <a:sym typeface="Helvetica Neue"/>
                      </a:endParaRPr>
                    </a:p>
                  </a:txBody>
                  <a:tcPr marT="45725" marB="45725" marR="91450" marL="91450">
                    <a:solidFill>
                      <a:srgbClr val="F4F9ED"/>
                    </a:solidFill>
                  </a:tcPr>
                </a:tc>
                <a:tc>
                  <a:txBody>
                    <a:bodyPr/>
                    <a:lstStyle/>
                    <a:p>
                      <a:pPr indent="0" lvl="0" marL="0" marR="0" rtl="0" algn="ctr">
                        <a:spcBef>
                          <a:spcPts val="0"/>
                        </a:spcBef>
                        <a:spcAft>
                          <a:spcPts val="0"/>
                        </a:spcAft>
                        <a:buNone/>
                      </a:pPr>
                      <a:r>
                        <a:rPr lang="en-US" sz="1300">
                          <a:latin typeface="Helvetica Neue"/>
                          <a:ea typeface="Helvetica Neue"/>
                          <a:cs typeface="Helvetica Neue"/>
                          <a:sym typeface="Helvetica Neue"/>
                        </a:rPr>
                        <a:t>Yes</a:t>
                      </a:r>
                      <a:endParaRPr b="0" i="0" sz="1300">
                        <a:latin typeface="Helvetica Neue"/>
                        <a:ea typeface="Helvetica Neue"/>
                        <a:cs typeface="Helvetica Neue"/>
                        <a:sym typeface="Helvetica Neue"/>
                      </a:endParaRPr>
                    </a:p>
                  </a:txBody>
                  <a:tcPr marT="45725" marB="45725" marR="91450" marL="91450">
                    <a:solidFill>
                      <a:srgbClr val="F4F9ED"/>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1"/>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a:t>Future Work</a:t>
            </a:r>
            <a:endParaRPr/>
          </a:p>
        </p:txBody>
      </p:sp>
      <p:sp>
        <p:nvSpPr>
          <p:cNvPr id="238" name="Google Shape;238;p21"/>
          <p:cNvSpPr txBox="1"/>
          <p:nvPr/>
        </p:nvSpPr>
        <p:spPr>
          <a:xfrm>
            <a:off x="77118" y="804231"/>
            <a:ext cx="8956714" cy="5794873"/>
          </a:xfrm>
          <a:prstGeom prst="rect">
            <a:avLst/>
          </a:prstGeom>
          <a:noFill/>
          <a:ln>
            <a:noFill/>
          </a:ln>
        </p:spPr>
        <p:txBody>
          <a:bodyPr anchorCtr="0" anchor="t" bIns="45700" lIns="91425" spcFirstLastPara="1" rIns="91425" wrap="square" tIns="45700">
            <a:noAutofit/>
          </a:bodyPr>
          <a:lstStyle/>
          <a:p>
            <a:pPr indent="0" lvl="0" marL="457200" rtl="0" algn="just">
              <a:lnSpc>
                <a:spcPct val="200000"/>
              </a:lnSpc>
              <a:spcBef>
                <a:spcPts val="0"/>
              </a:spcBef>
              <a:spcAft>
                <a:spcPts val="0"/>
              </a:spcAft>
              <a:buNone/>
            </a:pPr>
            <a:r>
              <a:t/>
            </a:r>
            <a:endParaRPr sz="1200">
              <a:solidFill>
                <a:schemeClr val="dk1"/>
              </a:solidFill>
              <a:latin typeface="Helvetica Neue"/>
              <a:ea typeface="Helvetica Neue"/>
              <a:cs typeface="Helvetica Neue"/>
              <a:sym typeface="Helvetica Neue"/>
            </a:endParaRPr>
          </a:p>
          <a:p>
            <a:pPr indent="-304800" lvl="0" marL="457200" rtl="0" algn="just">
              <a:lnSpc>
                <a:spcPct val="150000"/>
              </a:lnSpc>
              <a:spcBef>
                <a:spcPts val="0"/>
              </a:spcBef>
              <a:spcAft>
                <a:spcPts val="0"/>
              </a:spcAft>
              <a:buClr>
                <a:schemeClr val="dk1"/>
              </a:buClr>
              <a:buSzPts val="1200"/>
              <a:buAutoNum type="arabicPeriod"/>
            </a:pPr>
            <a:r>
              <a:rPr b="1" lang="en-US">
                <a:solidFill>
                  <a:schemeClr val="dk1"/>
                </a:solidFill>
                <a:latin typeface="Helvetica Neue"/>
                <a:ea typeface="Helvetica Neue"/>
                <a:cs typeface="Helvetica Neue"/>
                <a:sym typeface="Helvetica Neue"/>
              </a:rPr>
              <a:t>Multi-Modal Inputs</a:t>
            </a:r>
            <a:br>
              <a:rPr b="1" lang="en-US">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Combine images with text/ingredients for more accurate predictions.</a:t>
            </a:r>
            <a:endParaRPr sz="1200">
              <a:solidFill>
                <a:schemeClr val="dk1"/>
              </a:solidFill>
              <a:latin typeface="Helvetica Neue"/>
              <a:ea typeface="Helvetica Neue"/>
              <a:cs typeface="Helvetica Neue"/>
              <a:sym typeface="Helvetica Neue"/>
            </a:endParaRPr>
          </a:p>
          <a:p>
            <a:pPr indent="0" lvl="0" marL="457200" rtl="0" algn="just">
              <a:lnSpc>
                <a:spcPct val="200000"/>
              </a:lnSpc>
              <a:spcBef>
                <a:spcPts val="0"/>
              </a:spcBef>
              <a:spcAft>
                <a:spcPts val="0"/>
              </a:spcAft>
              <a:buNone/>
            </a:pPr>
            <a:r>
              <a:t/>
            </a:r>
            <a:endParaRPr sz="1200">
              <a:solidFill>
                <a:schemeClr val="dk1"/>
              </a:solidFill>
              <a:latin typeface="Helvetica Neue"/>
              <a:ea typeface="Helvetica Neue"/>
              <a:cs typeface="Helvetica Neue"/>
              <a:sym typeface="Helvetica Neue"/>
            </a:endParaRPr>
          </a:p>
          <a:p>
            <a:pPr indent="-304800" lvl="0" marL="457200" rtl="0" algn="just">
              <a:lnSpc>
                <a:spcPct val="150000"/>
              </a:lnSpc>
              <a:spcBef>
                <a:spcPts val="0"/>
              </a:spcBef>
              <a:spcAft>
                <a:spcPts val="0"/>
              </a:spcAft>
              <a:buClr>
                <a:schemeClr val="dk1"/>
              </a:buClr>
              <a:buSzPts val="1200"/>
              <a:buAutoNum type="arabicPeriod"/>
            </a:pPr>
            <a:r>
              <a:rPr b="1" lang="en-US">
                <a:solidFill>
                  <a:schemeClr val="dk1"/>
                </a:solidFill>
                <a:latin typeface="Helvetica Neue"/>
                <a:ea typeface="Helvetica Neue"/>
                <a:cs typeface="Helvetica Neue"/>
                <a:sym typeface="Helvetica Neue"/>
              </a:rPr>
              <a:t>Mobile Deployment</a:t>
            </a:r>
            <a:br>
              <a:rPr b="1"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Optimize model for real-time use in mobile/edge devices.</a:t>
            </a:r>
            <a:endParaRPr sz="1200">
              <a:solidFill>
                <a:schemeClr val="dk1"/>
              </a:solidFill>
              <a:latin typeface="Helvetica Neue"/>
              <a:ea typeface="Helvetica Neue"/>
              <a:cs typeface="Helvetica Neue"/>
              <a:sym typeface="Helvetica Neue"/>
            </a:endParaRPr>
          </a:p>
          <a:p>
            <a:pPr indent="0" lvl="0" marL="457200" rtl="0" algn="just">
              <a:lnSpc>
                <a:spcPct val="200000"/>
              </a:lnSpc>
              <a:spcBef>
                <a:spcPts val="0"/>
              </a:spcBef>
              <a:spcAft>
                <a:spcPts val="0"/>
              </a:spcAft>
              <a:buNone/>
            </a:pPr>
            <a:r>
              <a:t/>
            </a:r>
            <a:endParaRPr sz="1200">
              <a:solidFill>
                <a:schemeClr val="dk1"/>
              </a:solidFill>
              <a:latin typeface="Helvetica Neue"/>
              <a:ea typeface="Helvetica Neue"/>
              <a:cs typeface="Helvetica Neue"/>
              <a:sym typeface="Helvetica Neue"/>
            </a:endParaRPr>
          </a:p>
          <a:p>
            <a:pPr indent="-304800" lvl="0" marL="457200" rtl="0" algn="just">
              <a:lnSpc>
                <a:spcPct val="150000"/>
              </a:lnSpc>
              <a:spcBef>
                <a:spcPts val="0"/>
              </a:spcBef>
              <a:spcAft>
                <a:spcPts val="0"/>
              </a:spcAft>
              <a:buClr>
                <a:schemeClr val="dk1"/>
              </a:buClr>
              <a:buSzPts val="1200"/>
              <a:buAutoNum type="arabicPeriod"/>
            </a:pPr>
            <a:r>
              <a:rPr b="1" lang="en-US">
                <a:solidFill>
                  <a:schemeClr val="dk1"/>
                </a:solidFill>
                <a:latin typeface="Helvetica Neue"/>
                <a:ea typeface="Helvetica Neue"/>
                <a:cs typeface="Helvetica Neue"/>
                <a:sym typeface="Helvetica Neue"/>
              </a:rPr>
              <a:t>Portion &amp; Calorie Estimation</a:t>
            </a:r>
            <a:br>
              <a:rPr b="1" lang="en-US">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Use depth/volume estimation for precise nutrition prediction.</a:t>
            </a:r>
            <a:endParaRPr sz="1200">
              <a:solidFill>
                <a:schemeClr val="dk1"/>
              </a:solidFill>
              <a:latin typeface="Helvetica Neue"/>
              <a:ea typeface="Helvetica Neue"/>
              <a:cs typeface="Helvetica Neue"/>
              <a:sym typeface="Helvetica Neue"/>
            </a:endParaRPr>
          </a:p>
          <a:p>
            <a:pPr indent="0" lvl="0" marL="457200" rtl="0" algn="just">
              <a:lnSpc>
                <a:spcPct val="200000"/>
              </a:lnSpc>
              <a:spcBef>
                <a:spcPts val="0"/>
              </a:spcBef>
              <a:spcAft>
                <a:spcPts val="0"/>
              </a:spcAft>
              <a:buNone/>
            </a:pPr>
            <a:r>
              <a:t/>
            </a:r>
            <a:endParaRPr sz="1200">
              <a:solidFill>
                <a:schemeClr val="dk1"/>
              </a:solidFill>
              <a:latin typeface="Helvetica Neue"/>
              <a:ea typeface="Helvetica Neue"/>
              <a:cs typeface="Helvetica Neue"/>
              <a:sym typeface="Helvetica Neue"/>
            </a:endParaRPr>
          </a:p>
          <a:p>
            <a:pPr indent="-304800" lvl="0" marL="457200" rtl="0" algn="just">
              <a:lnSpc>
                <a:spcPct val="150000"/>
              </a:lnSpc>
              <a:spcBef>
                <a:spcPts val="0"/>
              </a:spcBef>
              <a:spcAft>
                <a:spcPts val="0"/>
              </a:spcAft>
              <a:buClr>
                <a:schemeClr val="dk1"/>
              </a:buClr>
              <a:buSzPts val="1200"/>
              <a:buAutoNum type="arabicPeriod"/>
            </a:pPr>
            <a:r>
              <a:rPr b="1" lang="en-US">
                <a:solidFill>
                  <a:schemeClr val="dk1"/>
                </a:solidFill>
                <a:latin typeface="Helvetica Neue"/>
                <a:ea typeface="Helvetica Neue"/>
                <a:cs typeface="Helvetica Neue"/>
                <a:sym typeface="Helvetica Neue"/>
              </a:rPr>
              <a:t>Personalization</a:t>
            </a:r>
            <a:br>
              <a:rPr b="1"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Adapt recommendations based on user habits, goals, and preferences.</a:t>
            </a:r>
            <a:endParaRPr sz="1200">
              <a:solidFill>
                <a:schemeClr val="dk1"/>
              </a:solidFill>
              <a:latin typeface="Helvetica Neue"/>
              <a:ea typeface="Helvetica Neue"/>
              <a:cs typeface="Helvetica Neue"/>
              <a:sym typeface="Helvetica Neue"/>
            </a:endParaRPr>
          </a:p>
          <a:p>
            <a:pPr indent="0" lvl="0" marL="457200" rtl="0" algn="just">
              <a:lnSpc>
                <a:spcPct val="200000"/>
              </a:lnSpc>
              <a:spcBef>
                <a:spcPts val="0"/>
              </a:spcBef>
              <a:spcAft>
                <a:spcPts val="0"/>
              </a:spcAft>
              <a:buNone/>
            </a:pPr>
            <a:r>
              <a:t/>
            </a:r>
            <a:endParaRPr sz="1200">
              <a:solidFill>
                <a:schemeClr val="dk1"/>
              </a:solidFill>
              <a:latin typeface="Helvetica Neue"/>
              <a:ea typeface="Helvetica Neue"/>
              <a:cs typeface="Helvetica Neue"/>
              <a:sym typeface="Helvetica Neue"/>
            </a:endParaRPr>
          </a:p>
          <a:p>
            <a:pPr indent="-304800" lvl="0" marL="457200" rtl="0" algn="just">
              <a:lnSpc>
                <a:spcPct val="150000"/>
              </a:lnSpc>
              <a:spcBef>
                <a:spcPts val="0"/>
              </a:spcBef>
              <a:spcAft>
                <a:spcPts val="0"/>
              </a:spcAft>
              <a:buClr>
                <a:schemeClr val="dk1"/>
              </a:buClr>
              <a:buSzPts val="1200"/>
              <a:buAutoNum type="arabicPeriod"/>
            </a:pPr>
            <a:r>
              <a:rPr b="1" lang="en-US">
                <a:solidFill>
                  <a:schemeClr val="dk1"/>
                </a:solidFill>
                <a:latin typeface="Helvetica Neue"/>
                <a:ea typeface="Helvetica Neue"/>
                <a:cs typeface="Helvetica Neue"/>
                <a:sym typeface="Helvetica Neue"/>
              </a:rPr>
              <a:t>Integration with Wearables/IoT</a:t>
            </a:r>
            <a:br>
              <a:rPr b="1"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Sync with smartwatches and health apps for holistic tracking.</a:t>
            </a:r>
            <a:endParaRPr sz="1200">
              <a:solidFill>
                <a:schemeClr val="dk1"/>
              </a:solidFill>
              <a:latin typeface="Helvetica Neue"/>
              <a:ea typeface="Helvetica Neue"/>
              <a:cs typeface="Helvetica Neue"/>
              <a:sym typeface="Helvetica Neue"/>
            </a:endParaRPr>
          </a:p>
          <a:p>
            <a:pPr indent="0" lvl="0" marL="457200" marR="0" rtl="0" algn="just">
              <a:lnSpc>
                <a:spcPct val="200000"/>
              </a:lnSpc>
              <a:spcBef>
                <a:spcPts val="0"/>
              </a:spcBef>
              <a:spcAft>
                <a:spcPts val="0"/>
              </a:spcAft>
              <a:buNone/>
            </a:pPr>
            <a:r>
              <a:t/>
            </a:r>
            <a:endParaRPr sz="1200">
              <a:latin typeface="Helvetica Neue"/>
              <a:ea typeface="Helvetica Neue"/>
              <a:cs typeface="Helvetica Neue"/>
              <a:sym typeface="Helvetica Neue"/>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3ae19154eb3_0_32"/>
          <p:cNvSpPr txBox="1"/>
          <p:nvPr>
            <p:ph type="title"/>
          </p:nvPr>
        </p:nvSpPr>
        <p:spPr>
          <a:xfrm>
            <a:off x="40640" y="30480"/>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7" rtl="0" algn="l">
              <a:spcBef>
                <a:spcPts val="0"/>
              </a:spcBef>
              <a:spcAft>
                <a:spcPts val="0"/>
              </a:spcAft>
              <a:buNone/>
            </a:pPr>
            <a:r>
              <a:rPr lang="en-US" sz="2400"/>
              <a:t>Project Plan</a:t>
            </a:r>
            <a:endParaRPr/>
          </a:p>
        </p:txBody>
      </p:sp>
      <p:sp>
        <p:nvSpPr>
          <p:cNvPr id="244" name="Google Shape;244;g3ae19154eb3_0_32"/>
          <p:cNvSpPr txBox="1"/>
          <p:nvPr/>
        </p:nvSpPr>
        <p:spPr>
          <a:xfrm>
            <a:off x="77118" y="804231"/>
            <a:ext cx="8956800" cy="57948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t/>
            </a:r>
            <a:endParaRPr/>
          </a:p>
        </p:txBody>
      </p:sp>
      <p:pic>
        <p:nvPicPr>
          <p:cNvPr id="245" name="Google Shape;245;g3ae19154eb3_0_32"/>
          <p:cNvPicPr preferRelativeResize="0"/>
          <p:nvPr/>
        </p:nvPicPr>
        <p:blipFill rotWithShape="1">
          <a:blip r:embed="rId3">
            <a:alphaModFix/>
          </a:blip>
          <a:srcRect b="13675" l="29228" r="31097" t="48338"/>
          <a:stretch/>
        </p:blipFill>
        <p:spPr>
          <a:xfrm>
            <a:off x="620350" y="980700"/>
            <a:ext cx="7674998" cy="539482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5"/>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References</a:t>
            </a:r>
            <a:endParaRPr/>
          </a:p>
        </p:txBody>
      </p:sp>
      <p:sp>
        <p:nvSpPr>
          <p:cNvPr id="251" name="Google Shape;251;p25"/>
          <p:cNvSpPr txBox="1"/>
          <p:nvPr/>
        </p:nvSpPr>
        <p:spPr>
          <a:xfrm>
            <a:off x="93593" y="763156"/>
            <a:ext cx="8956800" cy="57948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455"/>
              </a:spcBef>
              <a:spcAft>
                <a:spcPts val="0"/>
              </a:spcAft>
              <a:buNone/>
            </a:pPr>
            <a:r>
              <a:rPr lang="en-US" sz="1200">
                <a:solidFill>
                  <a:schemeClr val="dk1"/>
                </a:solidFill>
                <a:latin typeface="Helvetica Neue"/>
                <a:ea typeface="Helvetica Neue"/>
                <a:cs typeface="Helvetica Neue"/>
                <a:sym typeface="Helvetica Neue"/>
              </a:rPr>
              <a:t>[1] J. Chiam, M. Zhang, and L. Wee, “Co-Pilot for Health: Personalized Algorithmic AI Nudging to Improve Health                        .    preprint arXiv:2401.10816, 2024. [Online].Available: </a:t>
            </a:r>
            <a:r>
              <a:rPr lang="en-US" sz="1200" u="sng">
                <a:solidFill>
                  <a:schemeClr val="hlink"/>
                </a:solidFill>
                <a:latin typeface="Helvetica Neue"/>
                <a:ea typeface="Helvetica Neue"/>
                <a:cs typeface="Helvetica Neue"/>
                <a:sym typeface="Helvetica Neue"/>
                <a:hlinkClick r:id="rId3"/>
              </a:rPr>
              <a:t>https://arxiv.org/abs/2401.10816</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455"/>
              </a:spcBef>
              <a:spcAft>
                <a:spcPts val="0"/>
              </a:spcAft>
              <a:buNone/>
            </a:pPr>
            <a:r>
              <a:rPr lang="en-US" sz="1200">
                <a:solidFill>
                  <a:schemeClr val="dk1"/>
                </a:solidFill>
                <a:latin typeface="Helvetica Neue"/>
                <a:ea typeface="Helvetica Neue"/>
                <a:cs typeface="Helvetica Neue"/>
                <a:sym typeface="Helvetica Neue"/>
              </a:rPr>
              <a:t>[2] R. Zahedani, et al., “AI-Based, Autonomous, Digital Health Intervention Using Precise Lifestyle Guidance on Blood Pressure in Adults With Hypertension,” JMIR Cardio, vol. 8, no. 1, p. e51916, 2024. [Online]. Available: </a:t>
            </a:r>
            <a:r>
              <a:rPr lang="en-US" sz="1200" u="sng">
                <a:solidFill>
                  <a:schemeClr val="hlink"/>
                </a:solidFill>
                <a:latin typeface="Helvetica Neue"/>
                <a:ea typeface="Helvetica Neue"/>
                <a:cs typeface="Helvetica Neue"/>
                <a:sym typeface="Helvetica Neue"/>
                <a:hlinkClick r:id="rId4"/>
              </a:rPr>
              <a:t>https://cardio.jmir.org/2024/1/e51916</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455"/>
              </a:spcBef>
              <a:spcAft>
                <a:spcPts val="0"/>
              </a:spcAft>
              <a:buNone/>
            </a:pPr>
            <a:r>
              <a:rPr lang="en-US" sz="1200">
                <a:solidFill>
                  <a:schemeClr val="dk1"/>
                </a:solidFill>
                <a:latin typeface="Helvetica Neue"/>
                <a:ea typeface="Helvetica Neue"/>
                <a:cs typeface="Helvetica Neue"/>
                <a:sym typeface="Helvetica Neue"/>
              </a:rPr>
              <a:t>[3] P. Stolfi, G. Manco, and L. Tagliaferri, “Use of Non-Invasive Parameters and Machine Learning Algorithms for Predicting Future Risk of Type 2 Diabetes,” BMC Bioinformatics, vol. 21, no. 1, pp. 1–14, 2020. [Online]. Available: </a:t>
            </a:r>
            <a:r>
              <a:rPr lang="en-US" sz="1200" u="sng">
                <a:solidFill>
                  <a:schemeClr val="hlink"/>
                </a:solidFill>
                <a:latin typeface="Helvetica Neue"/>
                <a:ea typeface="Helvetica Neue"/>
                <a:cs typeface="Helvetica Neue"/>
                <a:sym typeface="Helvetica Neue"/>
                <a:hlinkClick r:id="rId5"/>
              </a:rPr>
              <a:t>https://doi.org/10.1186/s12859-020-3415-9</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455"/>
              </a:spcBef>
              <a:spcAft>
                <a:spcPts val="0"/>
              </a:spcAft>
              <a:buNone/>
            </a:pPr>
            <a:r>
              <a:rPr lang="en-US" sz="1200">
                <a:solidFill>
                  <a:schemeClr val="dk1"/>
                </a:solidFill>
                <a:latin typeface="Helvetica Neue"/>
                <a:ea typeface="Helvetica Neue"/>
                <a:cs typeface="Helvetica Neue"/>
                <a:sym typeface="Helvetica Neue"/>
              </a:rPr>
              <a:t>[4] K. G. Deterding and N. Johnson, “The Effectiveness of Gamification in Changing Health-Related Behaviors: Systematic Review &amp; Meta-analysis,” BMC Public Health, vol. 24, no. 3, pp. 451–467, 2024.</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455"/>
              </a:spcBef>
              <a:spcAft>
                <a:spcPts val="0"/>
              </a:spcAft>
              <a:buNone/>
            </a:pPr>
            <a:r>
              <a:rPr lang="en-US" sz="1200">
                <a:solidFill>
                  <a:schemeClr val="dk1"/>
                </a:solidFill>
                <a:latin typeface="Helvetica Neue"/>
                <a:ea typeface="Helvetica Neue"/>
                <a:cs typeface="Helvetica Neue"/>
                <a:sym typeface="Helvetica Neue"/>
              </a:rPr>
              <a:t>[5] A. Subramanian and H. Rahmani, “Applying AI in the Context of the Association Between Device-Based Assessment of Physical Activity and Mental Health: Systematic Review,” JMIR mHealth and uHealth, vol. 13, no. 1, p. e59660, 2025. [Online]. Available:</a:t>
            </a:r>
            <a:r>
              <a:rPr lang="en-US" sz="1200" u="sng">
                <a:solidFill>
                  <a:schemeClr val="hlink"/>
                </a:solidFill>
                <a:latin typeface="Helvetica Neue"/>
                <a:ea typeface="Helvetica Neue"/>
                <a:cs typeface="Helvetica Neue"/>
                <a:sym typeface="Helvetica Neue"/>
                <a:hlinkClick r:id="rId6"/>
              </a:rPr>
              <a:t> https://mhealth.jmir.org/2025/1/e59660</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455"/>
              </a:spcBef>
              <a:spcAft>
                <a:spcPts val="0"/>
              </a:spcAft>
              <a:buNone/>
            </a:pPr>
            <a:r>
              <a:rPr lang="en-US" sz="1200">
                <a:solidFill>
                  <a:schemeClr val="dk1"/>
                </a:solidFill>
                <a:latin typeface="Helvetica Neue"/>
                <a:ea typeface="Helvetica Neue"/>
                <a:cs typeface="Helvetica Neue"/>
                <a:sym typeface="Helvetica Neue"/>
              </a:rPr>
              <a:t>[6] R. Zahedani, A. Wadhawan, and E. Fernandez, “Digital Health Application Integrating Wearable Data and Continuous Glucose Monitoring to Deliver Lifestyle Recommendations,” npj Digital Medicine, vol. 6, no. 4, pp. 1–12, 2023. [Online]. Available:</a:t>
            </a:r>
            <a:r>
              <a:rPr lang="en-US" sz="1200" u="sng">
                <a:solidFill>
                  <a:schemeClr val="hlink"/>
                </a:solidFill>
                <a:latin typeface="Helvetica Neue"/>
                <a:ea typeface="Helvetica Neue"/>
                <a:cs typeface="Helvetica Neue"/>
                <a:sym typeface="Helvetica Neue"/>
                <a:hlinkClick r:id="rId7"/>
              </a:rPr>
              <a:t> https://doi.org/10.1038/s41746-023-00735-8</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1200"/>
              </a:spcAft>
              <a:buClr>
                <a:schemeClr val="dk1"/>
              </a:buClr>
              <a:buSzPts val="1100"/>
              <a:buFont typeface="Arial"/>
              <a:buNone/>
            </a:pPr>
            <a:r>
              <a:rPr lang="en-US" sz="1200">
                <a:solidFill>
                  <a:schemeClr val="dk1"/>
                </a:solidFill>
                <a:latin typeface="Helvetica Neue"/>
                <a:ea typeface="Helvetica Neue"/>
                <a:cs typeface="Helvetica Neue"/>
                <a:sym typeface="Helvetica Neue"/>
              </a:rPr>
              <a:t>[7] Straczkiewicz et al., “A Systematic Review of Smartphone-Based Human Activity Recognition Methods for Health Research,” 2020.</a:t>
            </a:r>
            <a:br>
              <a:rPr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a:t>
            </a:r>
            <a:r>
              <a:rPr i="1" lang="en-US" sz="1200">
                <a:solidFill>
                  <a:schemeClr val="dk1"/>
                </a:solidFill>
                <a:latin typeface="Helvetica Neue"/>
                <a:ea typeface="Helvetica Neue"/>
                <a:cs typeface="Helvetica Neue"/>
                <a:sym typeface="Helvetica Neue"/>
              </a:rPr>
              <a:t>Review:</a:t>
            </a:r>
            <a:r>
              <a:rPr lang="en-US" sz="1200">
                <a:solidFill>
                  <a:schemeClr val="dk1"/>
                </a:solidFill>
                <a:latin typeface="Helvetica Neue"/>
                <a:ea typeface="Helvetica Neue"/>
                <a:cs typeface="Helvetica Neue"/>
                <a:sym typeface="Helvetica Neue"/>
              </a:rPr>
              <a:t> Summarizes activity recognition techniques using smartphones. Highlights accuracy and reliability challenges across varied user behaviors and devices.</a:t>
            </a:r>
            <a:endParaRPr sz="1200">
              <a:solidFill>
                <a:schemeClr val="dk1"/>
              </a:solidFill>
              <a:latin typeface="Helvetica Neue"/>
              <a:ea typeface="Helvetica Neue"/>
              <a:cs typeface="Helvetica Neue"/>
              <a:sym typeface="Helvetica Neue"/>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7"/>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References </a:t>
            </a:r>
            <a:r>
              <a:rPr b="0" lang="en-US" sz="2400"/>
              <a:t>(cont…)</a:t>
            </a:r>
            <a:endParaRPr sz="1800"/>
          </a:p>
        </p:txBody>
      </p:sp>
      <p:sp>
        <p:nvSpPr>
          <p:cNvPr id="257" name="Google Shape;257;p27"/>
          <p:cNvSpPr txBox="1"/>
          <p:nvPr/>
        </p:nvSpPr>
        <p:spPr>
          <a:xfrm>
            <a:off x="93600" y="724550"/>
            <a:ext cx="8956800" cy="62211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12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[8] Kundu et al., “Smartphone-Based Human Activity Recognition Irrespective of Usage Behavior Using Deep Learning Technique,” 2021.</a:t>
            </a:r>
            <a:br>
              <a:rPr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a:t>
            </a:r>
            <a:r>
              <a:rPr i="1" lang="en-US" sz="1200">
                <a:solidFill>
                  <a:schemeClr val="dk1"/>
                </a:solidFill>
                <a:latin typeface="Helvetica Neue"/>
                <a:ea typeface="Helvetica Neue"/>
                <a:cs typeface="Helvetica Neue"/>
                <a:sym typeface="Helvetica Neue"/>
              </a:rPr>
              <a:t>Review:</a:t>
            </a:r>
            <a:r>
              <a:rPr lang="en-US" sz="1200">
                <a:solidFill>
                  <a:schemeClr val="dk1"/>
                </a:solidFill>
                <a:latin typeface="Helvetica Neue"/>
                <a:ea typeface="Helvetica Neue"/>
                <a:cs typeface="Helvetica Neue"/>
                <a:sym typeface="Helvetica Neue"/>
              </a:rPr>
              <a:t> Proposes robust deep learning methods to recognize activity regardless of phone placement, improving real-world applicability.</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[9] Wang et al., “The Impact of Gamification-Induced Users’ Feelings on the Continued Use of mHealth Apps: A Structural Equation Model With the Self-Determination Theory Approach,” 2020.</a:t>
            </a:r>
            <a:br>
              <a:rPr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a:t>
            </a:r>
            <a:r>
              <a:rPr i="1" lang="en-US" sz="1200">
                <a:solidFill>
                  <a:schemeClr val="dk1"/>
                </a:solidFill>
                <a:latin typeface="Helvetica Neue"/>
                <a:ea typeface="Helvetica Neue"/>
                <a:cs typeface="Helvetica Neue"/>
                <a:sym typeface="Helvetica Neue"/>
              </a:rPr>
              <a:t>Review:</a:t>
            </a:r>
            <a:r>
              <a:rPr lang="en-US" sz="1200">
                <a:solidFill>
                  <a:schemeClr val="dk1"/>
                </a:solidFill>
                <a:latin typeface="Helvetica Neue"/>
                <a:ea typeface="Helvetica Neue"/>
                <a:cs typeface="Helvetica Neue"/>
                <a:sym typeface="Helvetica Neue"/>
              </a:rPr>
              <a:t> Shows gamification enhances motivation and retention in health apps, emphasizing user psychology for sustained engagement.</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[10] Hwang et al., “Research Trends on Mobile Mental Health Application for General Population: A Scoping Review,” 2022.</a:t>
            </a:r>
            <a:br>
              <a:rPr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a:t>
            </a:r>
            <a:r>
              <a:rPr i="1" lang="en-US" sz="1200">
                <a:solidFill>
                  <a:schemeClr val="dk1"/>
                </a:solidFill>
                <a:latin typeface="Helvetica Neue"/>
                <a:ea typeface="Helvetica Neue"/>
                <a:cs typeface="Helvetica Neue"/>
                <a:sym typeface="Helvetica Neue"/>
              </a:rPr>
              <a:t>Review:</a:t>
            </a:r>
            <a:r>
              <a:rPr lang="en-US" sz="1200">
                <a:solidFill>
                  <a:schemeClr val="dk1"/>
                </a:solidFill>
                <a:latin typeface="Helvetica Neue"/>
                <a:ea typeface="Helvetica Neue"/>
                <a:cs typeface="Helvetica Neue"/>
                <a:sym typeface="Helvetica Neue"/>
              </a:rPr>
              <a:t> Identifies trends in mental health apps; notes gaps in personalization and integration with healthcare systems.</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[11] Almuqrin et al., “Smartphone Apps for Mental Health: Systematic Review of the Literature and Five Recommendations for Clinical Translation,” 2021.</a:t>
            </a:r>
            <a:br>
              <a:rPr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a:t>
            </a:r>
            <a:r>
              <a:rPr i="1" lang="en-US" sz="1200">
                <a:solidFill>
                  <a:schemeClr val="dk1"/>
                </a:solidFill>
                <a:latin typeface="Helvetica Neue"/>
                <a:ea typeface="Helvetica Neue"/>
                <a:cs typeface="Helvetica Neue"/>
                <a:sym typeface="Helvetica Neue"/>
              </a:rPr>
              <a:t>Review:</a:t>
            </a:r>
            <a:r>
              <a:rPr lang="en-US" sz="1200">
                <a:solidFill>
                  <a:schemeClr val="dk1"/>
                </a:solidFill>
                <a:latin typeface="Helvetica Neue"/>
                <a:ea typeface="Helvetica Neue"/>
                <a:cs typeface="Helvetica Neue"/>
                <a:sym typeface="Helvetica Neue"/>
              </a:rPr>
              <a:t> Highlights clinical translation challenges and emphasizes evidence-based app design for real-world efficacy.</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[12] Gemesi et al., “Efficacy of an App-Based Multimodal Lifestyle Intervention on Body Weight in Persons with Obesity: Results from a Randomized Controlled Trial,” 2021.</a:t>
            </a:r>
            <a:br>
              <a:rPr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a:t>
            </a:r>
            <a:r>
              <a:rPr i="1" lang="en-US" sz="1200">
                <a:solidFill>
                  <a:schemeClr val="dk1"/>
                </a:solidFill>
                <a:latin typeface="Helvetica Neue"/>
                <a:ea typeface="Helvetica Neue"/>
                <a:cs typeface="Helvetica Neue"/>
                <a:sym typeface="Helvetica Neue"/>
              </a:rPr>
              <a:t>Review:</a:t>
            </a:r>
            <a:r>
              <a:rPr lang="en-US" sz="1200">
                <a:solidFill>
                  <a:schemeClr val="dk1"/>
                </a:solidFill>
                <a:latin typeface="Helvetica Neue"/>
                <a:ea typeface="Helvetica Neue"/>
                <a:cs typeface="Helvetica Neue"/>
                <a:sym typeface="Helvetica Neue"/>
              </a:rPr>
              <a:t> Validates app-based interventions for weight loss; underlines the importance of personalized recommendations.</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1200"/>
              </a:spcBef>
              <a:spcAft>
                <a:spcPts val="0"/>
              </a:spcAft>
              <a:buClr>
                <a:schemeClr val="dk1"/>
              </a:buClr>
              <a:buSzPts val="1100"/>
              <a:buFont typeface="Arial"/>
              <a:buNone/>
            </a:pPr>
            <a:r>
              <a:rPr lang="en-US" sz="1200">
                <a:solidFill>
                  <a:schemeClr val="dk1"/>
                </a:solidFill>
                <a:latin typeface="Helvetica Neue"/>
                <a:ea typeface="Helvetica Neue"/>
                <a:cs typeface="Helvetica Neue"/>
                <a:sym typeface="Helvetica Neue"/>
              </a:rPr>
              <a:t>[13] Birhanu et al., “A Mobile Health Application Use Among Diabetes Mellitus Patients: A Systematic Review and Meta-Analysis,” 2022.</a:t>
            </a:r>
            <a:br>
              <a:rPr lang="en-US" sz="1200">
                <a:solidFill>
                  <a:schemeClr val="dk1"/>
                </a:solidFill>
                <a:latin typeface="Helvetica Neue"/>
                <a:ea typeface="Helvetica Neue"/>
                <a:cs typeface="Helvetica Neue"/>
                <a:sym typeface="Helvetica Neue"/>
              </a:rPr>
            </a:br>
            <a:r>
              <a:rPr lang="en-US" sz="1200">
                <a:solidFill>
                  <a:schemeClr val="dk1"/>
                </a:solidFill>
                <a:latin typeface="Helvetica Neue"/>
                <a:ea typeface="Helvetica Neue"/>
                <a:cs typeface="Helvetica Neue"/>
                <a:sym typeface="Helvetica Neue"/>
              </a:rPr>
              <a:t> </a:t>
            </a:r>
            <a:r>
              <a:rPr i="1" lang="en-US" sz="1200">
                <a:solidFill>
                  <a:schemeClr val="dk1"/>
                </a:solidFill>
                <a:latin typeface="Helvetica Neue"/>
                <a:ea typeface="Helvetica Neue"/>
                <a:cs typeface="Helvetica Neue"/>
                <a:sym typeface="Helvetica Neue"/>
              </a:rPr>
              <a:t>Review:</a:t>
            </a:r>
            <a:r>
              <a:rPr lang="en-US" sz="1200">
                <a:solidFill>
                  <a:schemeClr val="dk1"/>
                </a:solidFill>
                <a:latin typeface="Helvetica Neue"/>
                <a:ea typeface="Helvetica Neue"/>
                <a:cs typeface="Helvetica Neue"/>
                <a:sym typeface="Helvetica Neue"/>
              </a:rPr>
              <a:t> Demonstrates the effectiveness of mobile apps in improving glucose control and adherence in diabetic patients.</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1200"/>
              </a:spcBef>
              <a:spcAft>
                <a:spcPts val="0"/>
              </a:spcAft>
              <a:buClr>
                <a:schemeClr val="dk1"/>
              </a:buClr>
              <a:buSzPts val="1750"/>
              <a:buFont typeface="Arial"/>
              <a:buNone/>
            </a:pPr>
            <a:r>
              <a:t/>
            </a:r>
            <a:endParaRPr sz="1200">
              <a:solidFill>
                <a:schemeClr val="dk1"/>
              </a:solidFill>
              <a:latin typeface="Helvetica Neue"/>
              <a:ea typeface="Helvetica Neue"/>
              <a:cs typeface="Helvetica Neue"/>
              <a:sym typeface="Helvetica Neue"/>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6"/>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References </a:t>
            </a:r>
            <a:r>
              <a:rPr b="0" lang="en-US" sz="2400"/>
              <a:t>(cont…)</a:t>
            </a:r>
            <a:endParaRPr/>
          </a:p>
        </p:txBody>
      </p:sp>
      <p:sp>
        <p:nvSpPr>
          <p:cNvPr id="263" name="Google Shape;263;p26"/>
          <p:cNvSpPr txBox="1"/>
          <p:nvPr/>
        </p:nvSpPr>
        <p:spPr>
          <a:xfrm>
            <a:off x="93643" y="796006"/>
            <a:ext cx="8956800" cy="57948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490"/>
              </a:spcBef>
              <a:spcAft>
                <a:spcPts val="0"/>
              </a:spcAft>
              <a:buNone/>
            </a:pPr>
            <a:r>
              <a:rPr lang="en-US" sz="1200">
                <a:solidFill>
                  <a:schemeClr val="dk1"/>
                </a:solidFill>
                <a:latin typeface="Helvetica Neue"/>
                <a:ea typeface="Helvetica Neue"/>
                <a:cs typeface="Helvetica Neue"/>
                <a:sym typeface="Helvetica Neue"/>
              </a:rPr>
              <a:t>[14] H. S. Saad, J. F. W. Zaki, and M. M. Abdelsalam, “Employing of machine learning and wearable devices in healthcare system: tasks and challenges,” </a:t>
            </a:r>
            <a:r>
              <a:rPr i="1" lang="en-US" sz="1200">
                <a:solidFill>
                  <a:schemeClr val="dk1"/>
                </a:solidFill>
                <a:latin typeface="Helvetica Neue"/>
                <a:ea typeface="Helvetica Neue"/>
                <a:cs typeface="Helvetica Neue"/>
                <a:sym typeface="Helvetica Neue"/>
              </a:rPr>
              <a:t>Neural Computing and Applications</a:t>
            </a:r>
            <a:r>
              <a:rPr lang="en-US" sz="1200">
                <a:solidFill>
                  <a:schemeClr val="dk1"/>
                </a:solidFill>
                <a:latin typeface="Helvetica Neue"/>
                <a:ea typeface="Helvetica Neue"/>
                <a:cs typeface="Helvetica Neue"/>
                <a:sym typeface="Helvetica Neue"/>
              </a:rPr>
              <a:t>, vol. 36, pp. 17829–17849, Aug. 2024. Available:</a:t>
            </a:r>
            <a:r>
              <a:rPr lang="en-US" sz="1200">
                <a:solidFill>
                  <a:schemeClr val="dk1"/>
                </a:solidFill>
                <a:uFill>
                  <a:noFill/>
                </a:uFill>
                <a:latin typeface="Helvetica Neue"/>
                <a:ea typeface="Helvetica Neue"/>
                <a:cs typeface="Helvetica Neue"/>
                <a:sym typeface="Helvetica Neue"/>
                <a:hlinkClick r:id="rId3">
                  <a:extLst>
                    <a:ext uri="{A12FA001-AC4F-418D-AE19-62706E023703}">
                      <ahyp:hlinkClr val="tx"/>
                    </a:ext>
                  </a:extLst>
                </a:hlinkClick>
              </a:rPr>
              <a:t> </a:t>
            </a:r>
            <a:r>
              <a:rPr lang="en-US" sz="1200" u="sng">
                <a:solidFill>
                  <a:schemeClr val="hlink"/>
                </a:solidFill>
                <a:latin typeface="Helvetica Neue"/>
                <a:ea typeface="Helvetica Neue"/>
                <a:cs typeface="Helvetica Neue"/>
                <a:sym typeface="Helvetica Neue"/>
                <a:hlinkClick r:id="rId4"/>
              </a:rPr>
              <a:t>10.1007/s00521-024-10197-z</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490"/>
              </a:spcBef>
              <a:spcAft>
                <a:spcPts val="0"/>
              </a:spcAft>
              <a:buNone/>
            </a:pPr>
            <a:r>
              <a:rPr lang="en-US" sz="1200">
                <a:solidFill>
                  <a:schemeClr val="dk1"/>
                </a:solidFill>
                <a:latin typeface="Helvetica Neue"/>
                <a:ea typeface="Helvetica Neue"/>
                <a:cs typeface="Helvetica Neue"/>
                <a:sym typeface="Helvetica Neue"/>
              </a:rPr>
              <a:t>[15]M. N. Islam, S. M. A. Shima, A. S. M. J. Uddin, and J.-M. Kim, “Deep learning based wearable real-time heart attack detection system,” </a:t>
            </a:r>
            <a:r>
              <a:rPr i="1" lang="en-US" sz="1200">
                <a:solidFill>
                  <a:schemeClr val="dk1"/>
                </a:solidFill>
                <a:latin typeface="Helvetica Neue"/>
                <a:ea typeface="Helvetica Neue"/>
                <a:cs typeface="Helvetica Neue"/>
                <a:sym typeface="Helvetica Neue"/>
              </a:rPr>
              <a:t>Scientific Reports</a:t>
            </a:r>
            <a:r>
              <a:rPr lang="en-US" sz="1200">
                <a:solidFill>
                  <a:schemeClr val="dk1"/>
                </a:solidFill>
                <a:latin typeface="Helvetica Neue"/>
                <a:ea typeface="Helvetica Neue"/>
                <a:cs typeface="Helvetica Neue"/>
                <a:sym typeface="Helvetica Neue"/>
              </a:rPr>
              <a:t>, vol. 11, no. 1, p. 17714, Sept. 2021. Availablei: 10.1038/s41598-021-96938-3</a:t>
            </a:r>
            <a:endParaRPr sz="1200">
              <a:solidFill>
                <a:schemeClr val="dk1"/>
              </a:solidFill>
              <a:latin typeface="Helvetica Neue"/>
              <a:ea typeface="Helvetica Neue"/>
              <a:cs typeface="Helvetica Neue"/>
              <a:sym typeface="Helvetica Neue"/>
            </a:endParaRPr>
          </a:p>
          <a:p>
            <a:pPr indent="0" lvl="0" marL="0" rtl="0" algn="just">
              <a:lnSpc>
                <a:spcPct val="150000"/>
              </a:lnSpc>
              <a:spcBef>
                <a:spcPts val="490"/>
              </a:spcBef>
              <a:spcAft>
                <a:spcPts val="0"/>
              </a:spcAft>
              <a:buNone/>
            </a:pPr>
            <a:r>
              <a:rPr lang="en-US" sz="1200">
                <a:solidFill>
                  <a:schemeClr val="dk1"/>
                </a:solidFill>
                <a:latin typeface="Helvetica Neue"/>
                <a:ea typeface="Helvetica Neue"/>
                <a:cs typeface="Helvetica Neue"/>
                <a:sym typeface="Helvetica Neue"/>
              </a:rPr>
              <a:t>[16]</a:t>
            </a:r>
            <a:r>
              <a:rPr lang="en-US" sz="1200">
                <a:solidFill>
                  <a:schemeClr val="dk1"/>
                </a:solidFill>
                <a:latin typeface="Helvetica Neue"/>
                <a:ea typeface="Helvetica Neue"/>
                <a:cs typeface="Helvetica Neue"/>
                <a:sym typeface="Helvetica Neue"/>
              </a:rPr>
              <a:t>H. Habehh and S. Gohel, “Machine learning in healthcare,” </a:t>
            </a:r>
            <a:r>
              <a:rPr i="1" lang="en-US" sz="1200">
                <a:solidFill>
                  <a:schemeClr val="dk1"/>
                </a:solidFill>
                <a:latin typeface="Helvetica Neue"/>
                <a:ea typeface="Helvetica Neue"/>
                <a:cs typeface="Helvetica Neue"/>
                <a:sym typeface="Helvetica Neue"/>
              </a:rPr>
              <a:t>Current Genomics</a:t>
            </a:r>
            <a:r>
              <a:rPr lang="en-US" sz="1200">
                <a:solidFill>
                  <a:schemeClr val="dk1"/>
                </a:solidFill>
                <a:latin typeface="Helvetica Neue"/>
                <a:ea typeface="Helvetica Neue"/>
                <a:cs typeface="Helvetica Neue"/>
                <a:sym typeface="Helvetica Neue"/>
              </a:rPr>
              <a:t>, vol. 22, no. 4, pp. 291–300, 2021. Available:</a:t>
            </a:r>
            <a:r>
              <a:rPr lang="en-US" sz="1200">
                <a:solidFill>
                  <a:schemeClr val="dk1"/>
                </a:solidFill>
                <a:uFill>
                  <a:noFill/>
                </a:uFill>
                <a:latin typeface="Helvetica Neue"/>
                <a:ea typeface="Helvetica Neue"/>
                <a:cs typeface="Helvetica Neue"/>
                <a:sym typeface="Helvetica Neue"/>
                <a:hlinkClick r:id="rId5">
                  <a:extLst>
                    <a:ext uri="{A12FA001-AC4F-418D-AE19-62706E023703}">
                      <ahyp:hlinkClr val="tx"/>
                    </a:ext>
                  </a:extLst>
                </a:hlinkClick>
              </a:rPr>
              <a:t> </a:t>
            </a:r>
            <a:r>
              <a:rPr lang="en-US" sz="1200" u="sng">
                <a:solidFill>
                  <a:schemeClr val="hlink"/>
                </a:solidFill>
                <a:latin typeface="Helvetica Neue"/>
                <a:ea typeface="Helvetica Neue"/>
                <a:cs typeface="Helvetica Neue"/>
                <a:sym typeface="Helvetica Neue"/>
                <a:hlinkClick r:id="rId6"/>
              </a:rPr>
              <a:t>10.2174/1389202922666210705124359</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490"/>
              </a:spcBef>
              <a:spcAft>
                <a:spcPts val="0"/>
              </a:spcAft>
              <a:buNone/>
            </a:pPr>
            <a:r>
              <a:rPr lang="en-US" sz="1200">
                <a:solidFill>
                  <a:schemeClr val="dk1"/>
                </a:solidFill>
                <a:latin typeface="Helvetica Neue"/>
                <a:ea typeface="Helvetica Neue"/>
                <a:cs typeface="Helvetica Neue"/>
                <a:sym typeface="Helvetica Neue"/>
              </a:rPr>
              <a:t>[17] A. Logacjov, E. S. Skarpsno, A. Kongsvold, K. Bach, and P. J. Mork, “A Machine Learning Model for Predicting Sleep and Wakefulness Based on Accelerometry, Skin Temperature and Contextual Information,” </a:t>
            </a:r>
            <a:r>
              <a:rPr i="1" lang="en-US" sz="1200">
                <a:solidFill>
                  <a:schemeClr val="dk1"/>
                </a:solidFill>
                <a:latin typeface="Helvetica Neue"/>
                <a:ea typeface="Helvetica Neue"/>
                <a:cs typeface="Helvetica Neue"/>
                <a:sym typeface="Helvetica Neue"/>
              </a:rPr>
              <a:t>Nature and Science of Sleep</a:t>
            </a:r>
            <a:r>
              <a:rPr lang="en-US" sz="1200">
                <a:solidFill>
                  <a:schemeClr val="dk1"/>
                </a:solidFill>
                <a:latin typeface="Helvetica Neue"/>
                <a:ea typeface="Helvetica Neue"/>
                <a:cs typeface="Helvetica Neue"/>
                <a:sym typeface="Helvetica Neue"/>
              </a:rPr>
              <a:t>, vol. 16, pp. 699–710, 2024. [Online]. Available:</a:t>
            </a:r>
            <a:r>
              <a:rPr lang="en-US" sz="1200">
                <a:solidFill>
                  <a:schemeClr val="dk1"/>
                </a:solidFill>
                <a:uFill>
                  <a:noFill/>
                </a:uFill>
                <a:latin typeface="Helvetica Neue"/>
                <a:ea typeface="Helvetica Neue"/>
                <a:cs typeface="Helvetica Neue"/>
                <a:sym typeface="Helvetica Neue"/>
                <a:hlinkClick r:id="rId7">
                  <a:extLst>
                    <a:ext uri="{A12FA001-AC4F-418D-AE19-62706E023703}">
                      <ahyp:hlinkClr val="tx"/>
                    </a:ext>
                  </a:extLst>
                </a:hlinkClick>
              </a:rPr>
              <a:t> </a:t>
            </a:r>
            <a:r>
              <a:rPr lang="en-US" sz="1200" u="sng">
                <a:solidFill>
                  <a:schemeClr val="hlink"/>
                </a:solidFill>
                <a:latin typeface="Helvetica Neue"/>
                <a:ea typeface="Helvetica Neue"/>
                <a:cs typeface="Helvetica Neue"/>
                <a:sym typeface="Helvetica Neue"/>
                <a:hlinkClick r:id="rId8"/>
              </a:rPr>
              <a:t>https://doi.org/10.2147/NSS.S452799</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490"/>
              </a:spcBef>
              <a:spcAft>
                <a:spcPts val="0"/>
              </a:spcAft>
              <a:buNone/>
            </a:pPr>
            <a:r>
              <a:rPr lang="en-US" sz="1200">
                <a:solidFill>
                  <a:schemeClr val="dk1"/>
                </a:solidFill>
                <a:latin typeface="Helvetica Neue"/>
                <a:ea typeface="Helvetica Neue"/>
                <a:cs typeface="Helvetica Neue"/>
                <a:sym typeface="Helvetica Neue"/>
              </a:rPr>
              <a:t>[18] Q. An, S. Rahman, J. Zhou, and J. J. Kang, “A Comprehensive Review on Machine Learning in Healthcare Industry: Classification, Restrictions, Opportunities and Challenges,” </a:t>
            </a:r>
            <a:r>
              <a:rPr i="1" lang="en-US" sz="1200">
                <a:solidFill>
                  <a:schemeClr val="dk1"/>
                </a:solidFill>
                <a:latin typeface="Helvetica Neue"/>
                <a:ea typeface="Helvetica Neue"/>
                <a:cs typeface="Helvetica Neue"/>
                <a:sym typeface="Helvetica Neue"/>
              </a:rPr>
              <a:t>Sensors</a:t>
            </a:r>
            <a:r>
              <a:rPr lang="en-US" sz="1200">
                <a:solidFill>
                  <a:schemeClr val="dk1"/>
                </a:solidFill>
                <a:latin typeface="Helvetica Neue"/>
                <a:ea typeface="Helvetica Neue"/>
                <a:cs typeface="Helvetica Neue"/>
                <a:sym typeface="Helvetica Neue"/>
              </a:rPr>
              <a:t>, vol. 23, p. 4178, 2023. [Online]. Available:</a:t>
            </a:r>
            <a:r>
              <a:rPr lang="en-US" sz="1200">
                <a:solidFill>
                  <a:schemeClr val="dk1"/>
                </a:solidFill>
                <a:uFill>
                  <a:noFill/>
                </a:uFill>
                <a:latin typeface="Helvetica Neue"/>
                <a:ea typeface="Helvetica Neue"/>
                <a:cs typeface="Helvetica Neue"/>
                <a:sym typeface="Helvetica Neue"/>
                <a:hlinkClick r:id="rId9">
                  <a:extLst>
                    <a:ext uri="{A12FA001-AC4F-418D-AE19-62706E023703}">
                      <ahyp:hlinkClr val="tx"/>
                    </a:ext>
                  </a:extLst>
                </a:hlinkClick>
              </a:rPr>
              <a:t> </a:t>
            </a:r>
            <a:r>
              <a:rPr lang="en-US" sz="1200" u="sng">
                <a:solidFill>
                  <a:schemeClr val="hlink"/>
                </a:solidFill>
                <a:latin typeface="Helvetica Neue"/>
                <a:ea typeface="Helvetica Neue"/>
                <a:cs typeface="Helvetica Neue"/>
                <a:sym typeface="Helvetica Neue"/>
                <a:hlinkClick r:id="rId10"/>
              </a:rPr>
              <a:t>https://doi.org/10.3390/s23094178</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490"/>
              </a:spcBef>
              <a:spcAft>
                <a:spcPts val="0"/>
              </a:spcAft>
              <a:buNone/>
            </a:pPr>
            <a:r>
              <a:rPr lang="en-US" sz="1200">
                <a:solidFill>
                  <a:schemeClr val="dk1"/>
                </a:solidFill>
                <a:latin typeface="Helvetica Neue"/>
                <a:ea typeface="Helvetica Neue"/>
                <a:cs typeface="Helvetica Neue"/>
                <a:sym typeface="Helvetica Neue"/>
              </a:rPr>
              <a:t>[19] T. P. T. Armand, K. A. Nfor, J.-I. Kim, and H.-C. Kim, “Applications of Artificial Intelligence, Machine Learning, and Deep Learning in Nutrition: A Systematic Review,” </a:t>
            </a:r>
            <a:r>
              <a:rPr i="1" lang="en-US" sz="1200">
                <a:solidFill>
                  <a:schemeClr val="dk1"/>
                </a:solidFill>
                <a:latin typeface="Helvetica Neue"/>
                <a:ea typeface="Helvetica Neue"/>
                <a:cs typeface="Helvetica Neue"/>
                <a:sym typeface="Helvetica Neue"/>
              </a:rPr>
              <a:t>Nutrients</a:t>
            </a:r>
            <a:r>
              <a:rPr lang="en-US" sz="1200">
                <a:solidFill>
                  <a:schemeClr val="dk1"/>
                </a:solidFill>
                <a:latin typeface="Helvetica Neue"/>
                <a:ea typeface="Helvetica Neue"/>
                <a:cs typeface="Helvetica Neue"/>
                <a:sym typeface="Helvetica Neue"/>
              </a:rPr>
              <a:t>, vol. 16, no. 7, p. 1073, 2024. [Online]. Available:</a:t>
            </a:r>
            <a:r>
              <a:rPr lang="en-US" sz="1200">
                <a:solidFill>
                  <a:schemeClr val="dk1"/>
                </a:solidFill>
                <a:uFill>
                  <a:noFill/>
                </a:uFill>
                <a:latin typeface="Helvetica Neue"/>
                <a:ea typeface="Helvetica Neue"/>
                <a:cs typeface="Helvetica Neue"/>
                <a:sym typeface="Helvetica Neue"/>
                <a:hlinkClick r:id="rId11">
                  <a:extLst>
                    <a:ext uri="{A12FA001-AC4F-418D-AE19-62706E023703}">
                      <ahyp:hlinkClr val="tx"/>
                    </a:ext>
                  </a:extLst>
                </a:hlinkClick>
              </a:rPr>
              <a:t> </a:t>
            </a:r>
            <a:r>
              <a:rPr lang="en-US" sz="1200" u="sng">
                <a:solidFill>
                  <a:schemeClr val="hlink"/>
                </a:solidFill>
                <a:latin typeface="Helvetica Neue"/>
                <a:ea typeface="Helvetica Neue"/>
                <a:cs typeface="Helvetica Neue"/>
                <a:sym typeface="Helvetica Neue"/>
                <a:hlinkClick r:id="rId12"/>
              </a:rPr>
              <a:t>https://doi.org/10.3390/nu16071073</a:t>
            </a:r>
            <a:endParaRPr sz="1200">
              <a:solidFill>
                <a:schemeClr val="dk1"/>
              </a:solidFill>
              <a:latin typeface="Helvetica Neue"/>
              <a:ea typeface="Helvetica Neue"/>
              <a:cs typeface="Helvetica Neue"/>
              <a:sym typeface="Helvetica Neue"/>
            </a:endParaRPr>
          </a:p>
          <a:p>
            <a:pPr indent="0" lvl="0" marL="0" marR="0" rtl="0" algn="just">
              <a:lnSpc>
                <a:spcPct val="150000"/>
              </a:lnSpc>
              <a:spcBef>
                <a:spcPts val="490"/>
              </a:spcBef>
              <a:spcAft>
                <a:spcPts val="0"/>
              </a:spcAft>
              <a:buNone/>
            </a:pPr>
            <a:r>
              <a:rPr lang="en-US" sz="1200">
                <a:solidFill>
                  <a:schemeClr val="dk1"/>
                </a:solidFill>
                <a:latin typeface="Helvetica Neue"/>
                <a:ea typeface="Helvetica Neue"/>
                <a:cs typeface="Helvetica Neue"/>
                <a:sym typeface="Helvetica Neue"/>
              </a:rPr>
              <a:t>[20] R. Yera, A. A. Alzahrani, L. Martínez, and R. M. Rodríguez, “A Systematic Review on Food Recommender Systems for Diabetic Patients,” </a:t>
            </a:r>
            <a:r>
              <a:rPr i="1" lang="en-US" sz="1200">
                <a:solidFill>
                  <a:schemeClr val="dk1"/>
                </a:solidFill>
                <a:latin typeface="Helvetica Neue"/>
                <a:ea typeface="Helvetica Neue"/>
                <a:cs typeface="Helvetica Neue"/>
                <a:sym typeface="Helvetica Neue"/>
              </a:rPr>
              <a:t>International Journal of Environmental Research and Public Health</a:t>
            </a:r>
            <a:r>
              <a:rPr lang="en-US" sz="1200">
                <a:solidFill>
                  <a:schemeClr val="dk1"/>
                </a:solidFill>
                <a:latin typeface="Helvetica Neue"/>
                <a:ea typeface="Helvetica Neue"/>
                <a:cs typeface="Helvetica Neue"/>
                <a:sym typeface="Helvetica Neue"/>
              </a:rPr>
              <a:t>, vol. 20, no. 5, p. 4248, 2023. [Online]. Available:</a:t>
            </a:r>
            <a:r>
              <a:rPr lang="en-US" sz="1200">
                <a:solidFill>
                  <a:schemeClr val="dk1"/>
                </a:solidFill>
                <a:uFill>
                  <a:noFill/>
                </a:uFill>
                <a:latin typeface="Helvetica Neue"/>
                <a:ea typeface="Helvetica Neue"/>
                <a:cs typeface="Helvetica Neue"/>
                <a:sym typeface="Helvetica Neue"/>
                <a:hlinkClick r:id="rId13">
                  <a:extLst>
                    <a:ext uri="{A12FA001-AC4F-418D-AE19-62706E023703}">
                      <ahyp:hlinkClr val="tx"/>
                    </a:ext>
                  </a:extLst>
                </a:hlinkClick>
              </a:rPr>
              <a:t> </a:t>
            </a:r>
            <a:r>
              <a:rPr lang="en-US" sz="1200" u="sng">
                <a:solidFill>
                  <a:schemeClr val="hlink"/>
                </a:solidFill>
                <a:latin typeface="Helvetica Neue"/>
                <a:ea typeface="Helvetica Neue"/>
                <a:cs typeface="Helvetica Neue"/>
                <a:sym typeface="Helvetica Neue"/>
                <a:hlinkClick r:id="rId14"/>
              </a:rPr>
              <a:t>https://doi.org/10.3390/ijerph20054248</a:t>
            </a:r>
            <a:endParaRPr sz="1200">
              <a:solidFill>
                <a:schemeClr val="dk1"/>
              </a:solidFill>
              <a:latin typeface="Helvetica Neue"/>
              <a:ea typeface="Helvetica Neue"/>
              <a:cs typeface="Helvetica Neue"/>
              <a:sym typeface="Helvetica Neue"/>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8"/>
          <p:cNvSpPr txBox="1"/>
          <p:nvPr/>
        </p:nvSpPr>
        <p:spPr>
          <a:xfrm>
            <a:off x="77118" y="804231"/>
            <a:ext cx="8956714" cy="5960125"/>
          </a:xfrm>
          <a:prstGeom prst="rect">
            <a:avLst/>
          </a:prstGeom>
          <a:noFill/>
          <a:ln>
            <a:noFill/>
          </a:ln>
        </p:spPr>
        <p:txBody>
          <a:bodyPr anchorCtr="0" anchor="t" bIns="45700" lIns="91425" spcFirstLastPara="1" rIns="91425" wrap="square" tIns="45700">
            <a:noAutofit/>
          </a:bodyPr>
          <a:lstStyle/>
          <a:p>
            <a:pPr indent="0" lvl="0" marL="95250" marR="0" rtl="0" algn="just">
              <a:lnSpc>
                <a:spcPct val="150000"/>
              </a:lnSpc>
              <a:spcBef>
                <a:spcPts val="0"/>
              </a:spcBef>
              <a:spcAft>
                <a:spcPts val="0"/>
              </a:spcAft>
              <a:buClr>
                <a:schemeClr val="dk1"/>
              </a:buClr>
              <a:buSzPts val="1750"/>
              <a:buFont typeface="Arial"/>
              <a:buNone/>
            </a:pPr>
            <a:r>
              <a:t/>
            </a:r>
            <a:endParaRPr sz="1400">
              <a:solidFill>
                <a:schemeClr val="dk1"/>
              </a:solidFill>
              <a:latin typeface="Helvetica Neue"/>
              <a:ea typeface="Helvetica Neue"/>
              <a:cs typeface="Helvetica Neue"/>
              <a:sym typeface="Helvetica Neue"/>
            </a:endParaRPr>
          </a:p>
          <a:p>
            <a:pPr indent="0" lvl="0" marL="95250" marR="0" rtl="0" algn="just">
              <a:lnSpc>
                <a:spcPct val="150000"/>
              </a:lnSpc>
              <a:spcBef>
                <a:spcPts val="490"/>
              </a:spcBef>
              <a:spcAft>
                <a:spcPts val="0"/>
              </a:spcAft>
              <a:buClr>
                <a:schemeClr val="dk1"/>
              </a:buClr>
              <a:buSzPts val="1750"/>
              <a:buFont typeface="Arial"/>
              <a:buNone/>
            </a:pPr>
            <a:r>
              <a:t/>
            </a:r>
            <a:endParaRPr sz="1400">
              <a:solidFill>
                <a:schemeClr val="dk1"/>
              </a:solidFill>
              <a:latin typeface="Helvetica Neue"/>
              <a:ea typeface="Helvetica Neue"/>
              <a:cs typeface="Helvetica Neue"/>
              <a:sym typeface="Helvetica Neue"/>
            </a:endParaRPr>
          </a:p>
          <a:p>
            <a:pPr indent="0" lvl="0" marL="95250" marR="0" rtl="0" algn="just">
              <a:lnSpc>
                <a:spcPct val="150000"/>
              </a:lnSpc>
              <a:spcBef>
                <a:spcPts val="490"/>
              </a:spcBef>
              <a:spcAft>
                <a:spcPts val="0"/>
              </a:spcAft>
              <a:buClr>
                <a:schemeClr val="dk1"/>
              </a:buClr>
              <a:buSzPts val="1750"/>
              <a:buFont typeface="Arial"/>
              <a:buNone/>
            </a:pPr>
            <a:r>
              <a:t/>
            </a:r>
            <a:endParaRPr sz="1400">
              <a:solidFill>
                <a:schemeClr val="dk1"/>
              </a:solidFill>
              <a:latin typeface="Helvetica Neue"/>
              <a:ea typeface="Helvetica Neue"/>
              <a:cs typeface="Helvetica Neue"/>
              <a:sym typeface="Helvetica Neue"/>
            </a:endParaRPr>
          </a:p>
          <a:p>
            <a:pPr indent="0" lvl="0" marL="95250" marR="0" rtl="0" algn="just">
              <a:lnSpc>
                <a:spcPct val="150000"/>
              </a:lnSpc>
              <a:spcBef>
                <a:spcPts val="490"/>
              </a:spcBef>
              <a:spcAft>
                <a:spcPts val="0"/>
              </a:spcAft>
              <a:buClr>
                <a:schemeClr val="dk1"/>
              </a:buClr>
              <a:buSzPts val="1750"/>
              <a:buFont typeface="Arial"/>
              <a:buNone/>
            </a:pPr>
            <a:r>
              <a:t/>
            </a:r>
            <a:endParaRPr sz="1400">
              <a:solidFill>
                <a:schemeClr val="dk1"/>
              </a:solidFill>
              <a:latin typeface="Helvetica Neue"/>
              <a:ea typeface="Helvetica Neue"/>
              <a:cs typeface="Helvetica Neue"/>
              <a:sym typeface="Helvetica Neue"/>
            </a:endParaRPr>
          </a:p>
          <a:p>
            <a:pPr indent="0" lvl="0" marL="95250" marR="0" rtl="0" algn="just">
              <a:lnSpc>
                <a:spcPct val="150000"/>
              </a:lnSpc>
              <a:spcBef>
                <a:spcPts val="490"/>
              </a:spcBef>
              <a:spcAft>
                <a:spcPts val="0"/>
              </a:spcAft>
              <a:buClr>
                <a:schemeClr val="dk1"/>
              </a:buClr>
              <a:buSzPts val="1750"/>
              <a:buFont typeface="Arial"/>
              <a:buNone/>
            </a:pPr>
            <a:r>
              <a:t/>
            </a:r>
            <a:endParaRPr sz="1400">
              <a:solidFill>
                <a:schemeClr val="dk1"/>
              </a:solidFill>
              <a:latin typeface="Helvetica Neue"/>
              <a:ea typeface="Helvetica Neue"/>
              <a:cs typeface="Helvetica Neue"/>
              <a:sym typeface="Helvetica Neue"/>
            </a:endParaRPr>
          </a:p>
          <a:p>
            <a:pPr indent="0" lvl="0" marL="95250" marR="0" rtl="0" algn="ctr">
              <a:lnSpc>
                <a:spcPct val="150000"/>
              </a:lnSpc>
              <a:spcBef>
                <a:spcPts val="700"/>
              </a:spcBef>
              <a:spcAft>
                <a:spcPts val="0"/>
              </a:spcAft>
              <a:buClr>
                <a:schemeClr val="dk1"/>
              </a:buClr>
              <a:buSzPts val="2500"/>
              <a:buFont typeface="Arial"/>
              <a:buNone/>
            </a:pPr>
            <a:r>
              <a:t/>
            </a:r>
            <a:endParaRPr b="1" sz="2000">
              <a:solidFill>
                <a:schemeClr val="dk1"/>
              </a:solidFill>
              <a:latin typeface="Helvetica Neue"/>
              <a:ea typeface="Helvetica Neue"/>
              <a:cs typeface="Helvetica Neue"/>
              <a:sym typeface="Helvetica Neue"/>
            </a:endParaRPr>
          </a:p>
          <a:p>
            <a:pPr indent="0" lvl="0" marL="95250" marR="0" rtl="0" algn="ctr">
              <a:lnSpc>
                <a:spcPct val="150000"/>
              </a:lnSpc>
              <a:spcBef>
                <a:spcPts val="700"/>
              </a:spcBef>
              <a:spcAft>
                <a:spcPts val="0"/>
              </a:spcAft>
              <a:buClr>
                <a:schemeClr val="dk1"/>
              </a:buClr>
              <a:buSzPts val="2500"/>
              <a:buFont typeface="Arial"/>
              <a:buNone/>
            </a:pPr>
            <a:r>
              <a:rPr b="1" lang="en-US" sz="2000">
                <a:solidFill>
                  <a:schemeClr val="dk1"/>
                </a:solidFill>
                <a:latin typeface="Helvetica Neue"/>
                <a:ea typeface="Helvetica Neue"/>
                <a:cs typeface="Helvetica Neue"/>
                <a:sym typeface="Helvetica Neue"/>
              </a:rPr>
              <a:t>Thanks</a:t>
            </a:r>
            <a:r>
              <a:rPr lang="en-US" sz="1400">
                <a:solidFill>
                  <a:schemeClr val="dk1"/>
                </a:solidFill>
                <a:latin typeface="Helvetica Neue"/>
                <a:ea typeface="Helvetica Neue"/>
                <a:cs typeface="Helvetica Neue"/>
                <a:sym typeface="Helvetica Neue"/>
              </a:rPr>
              <a:t>.</a:t>
            </a:r>
            <a:endParaRPr/>
          </a:p>
        </p:txBody>
      </p:sp>
      <p:pic>
        <p:nvPicPr>
          <p:cNvPr descr="🙏" id="269" name="Google Shape;269;p28"/>
          <p:cNvPicPr preferRelativeResize="0"/>
          <p:nvPr/>
        </p:nvPicPr>
        <p:blipFill rotWithShape="1">
          <a:blip r:embed="rId3">
            <a:alphaModFix/>
          </a:blip>
          <a:srcRect b="0" l="0" r="0" t="0"/>
          <a:stretch/>
        </p:blipFill>
        <p:spPr>
          <a:xfrm>
            <a:off x="4189164" y="2663328"/>
            <a:ext cx="765672" cy="76567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4"/>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a:t>Problem Statement</a:t>
            </a:r>
            <a:endParaRPr/>
          </a:p>
        </p:txBody>
      </p:sp>
      <p:sp>
        <p:nvSpPr>
          <p:cNvPr id="53" name="Google Shape;53;p4"/>
          <p:cNvSpPr txBox="1"/>
          <p:nvPr/>
        </p:nvSpPr>
        <p:spPr>
          <a:xfrm>
            <a:off x="187550" y="944250"/>
            <a:ext cx="8504400" cy="54741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None/>
            </a:pPr>
            <a:r>
              <a:rPr lang="en-US" sz="1500">
                <a:solidFill>
                  <a:schemeClr val="dk1"/>
                </a:solidFill>
                <a:latin typeface="Helvetica Neue"/>
                <a:ea typeface="Helvetica Neue"/>
                <a:cs typeface="Helvetica Neue"/>
                <a:sym typeface="Helvetica Neue"/>
              </a:rPr>
              <a:t>People frequently find it difficult to lead balanced lives in today's fast-paced world because of erratic sleep patterns, unhealthy eating patterns, extended periods of inactivity, and poor eating habits. These elements play a significant role in the development of lifestyle-related conditions like diabetes, obesity, hypertension, and chronic stress, which are now among the most urgent worldwide health issues. The World Health Organization reports that non-communicable diseases brought on by unhealthy lifestyle choices are responsible for a sizable percentage of annual premature deaths, and this number is still rising. Despite increased awareness, the majority of people do not regularly monitor or assess their daily routines. Even seemingly simple tasks like keeping track of water intake, keeping an eye on the quality of sleep, or cutting back on inactivity are frequently disregarded, which can have long-term health effects that could be avoided with prompt intervention.</a:t>
            </a:r>
            <a:endParaRPr sz="1500">
              <a:solidFill>
                <a:schemeClr val="dk1"/>
              </a:solidFill>
              <a:latin typeface="Helvetica Neue"/>
              <a:ea typeface="Helvetica Neue"/>
              <a:cs typeface="Helvetica Neue"/>
              <a:sym typeface="Helvetica Neu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5"/>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a:t>Objectives</a:t>
            </a:r>
            <a:endParaRPr/>
          </a:p>
        </p:txBody>
      </p:sp>
      <p:sp>
        <p:nvSpPr>
          <p:cNvPr id="59" name="Google Shape;59;p5"/>
          <p:cNvSpPr txBox="1"/>
          <p:nvPr/>
        </p:nvSpPr>
        <p:spPr>
          <a:xfrm>
            <a:off x="40650" y="804225"/>
            <a:ext cx="8993100" cy="5761800"/>
          </a:xfrm>
          <a:prstGeom prst="rect">
            <a:avLst/>
          </a:prstGeom>
          <a:noFill/>
          <a:ln>
            <a:noFill/>
          </a:ln>
        </p:spPr>
        <p:txBody>
          <a:bodyPr anchorCtr="0" anchor="t" bIns="45700" lIns="91425" spcFirstLastPara="1" rIns="91425" wrap="square" tIns="45700">
            <a:noAutofit/>
          </a:bodyPr>
          <a:lstStyle/>
          <a:p>
            <a:pPr indent="-323850" lvl="0" marL="457200" rtl="0" algn="just">
              <a:lnSpc>
                <a:spcPct val="175000"/>
              </a:lnSpc>
              <a:spcBef>
                <a:spcPts val="0"/>
              </a:spcBef>
              <a:spcAft>
                <a:spcPts val="0"/>
              </a:spcAft>
              <a:buClr>
                <a:schemeClr val="dk1"/>
              </a:buClr>
              <a:buSzPts val="1500"/>
              <a:buFont typeface="Helvetica Neue"/>
              <a:buChar char="●"/>
            </a:pPr>
            <a:r>
              <a:rPr lang="en-US" sz="1500">
                <a:solidFill>
                  <a:schemeClr val="dk1"/>
                </a:solidFill>
                <a:latin typeface="Helvetica Neue"/>
                <a:ea typeface="Helvetica Neue"/>
                <a:cs typeface="Helvetica Neue"/>
                <a:sym typeface="Helvetica Neue"/>
              </a:rPr>
              <a:t>To create a system that records lifestyle data (diet, sleep, physical activity, hydration, and mood) using manual or sensor-based inputs.</a:t>
            </a:r>
            <a:endParaRPr sz="1500">
              <a:solidFill>
                <a:schemeClr val="dk1"/>
              </a:solidFill>
              <a:latin typeface="Helvetica Neue"/>
              <a:ea typeface="Helvetica Neue"/>
              <a:cs typeface="Helvetica Neue"/>
              <a:sym typeface="Helvetica Neue"/>
            </a:endParaRPr>
          </a:p>
          <a:p>
            <a:pPr indent="-323850" lvl="0" marL="457200" rtl="0" algn="just">
              <a:lnSpc>
                <a:spcPct val="175000"/>
              </a:lnSpc>
              <a:spcBef>
                <a:spcPts val="0"/>
              </a:spcBef>
              <a:spcAft>
                <a:spcPts val="0"/>
              </a:spcAft>
              <a:buClr>
                <a:schemeClr val="dk1"/>
              </a:buClr>
              <a:buSzPts val="1500"/>
              <a:buFont typeface="Helvetica Neue"/>
              <a:buChar char="●"/>
            </a:pPr>
            <a:r>
              <a:rPr lang="en-US" sz="1500">
                <a:solidFill>
                  <a:schemeClr val="dk1"/>
                </a:solidFill>
                <a:latin typeface="Helvetica Neue"/>
                <a:ea typeface="Helvetica Neue"/>
                <a:cs typeface="Helvetica Neue"/>
                <a:sym typeface="Helvetica Neue"/>
              </a:rPr>
              <a:t>To develop and implement machine learning models that assess data and forecast potential health hazards (for example, obesity, stress, and diabetes).</a:t>
            </a:r>
            <a:endParaRPr sz="1500">
              <a:solidFill>
                <a:schemeClr val="dk1"/>
              </a:solidFill>
              <a:latin typeface="Helvetica Neue"/>
              <a:ea typeface="Helvetica Neue"/>
              <a:cs typeface="Helvetica Neue"/>
              <a:sym typeface="Helvetica Neue"/>
            </a:endParaRPr>
          </a:p>
          <a:p>
            <a:pPr indent="-323850" lvl="0" marL="457200" rtl="0" algn="just">
              <a:lnSpc>
                <a:spcPct val="175000"/>
              </a:lnSpc>
              <a:spcBef>
                <a:spcPts val="0"/>
              </a:spcBef>
              <a:spcAft>
                <a:spcPts val="0"/>
              </a:spcAft>
              <a:buClr>
                <a:schemeClr val="dk1"/>
              </a:buClr>
              <a:buSzPts val="1500"/>
              <a:buFont typeface="Helvetica Neue"/>
              <a:buChar char="●"/>
            </a:pPr>
            <a:r>
              <a:rPr lang="en-US" sz="1500">
                <a:solidFill>
                  <a:schemeClr val="dk1"/>
                </a:solidFill>
                <a:latin typeface="Helvetica Neue"/>
                <a:ea typeface="Helvetica Neue"/>
                <a:cs typeface="Helvetica Neue"/>
                <a:sym typeface="Helvetica Neue"/>
              </a:rPr>
              <a:t>To encourage healthy habits, offer individualized, real-time suggestions and gamified habit tracking.</a:t>
            </a:r>
            <a:endParaRPr sz="1500">
              <a:solidFill>
                <a:schemeClr val="dk1"/>
              </a:solidFill>
              <a:latin typeface="Helvetica Neue"/>
              <a:ea typeface="Helvetica Neue"/>
              <a:cs typeface="Helvetica Neue"/>
              <a:sym typeface="Helvetica Neue"/>
            </a:endParaRPr>
          </a:p>
          <a:p>
            <a:pPr indent="-323850" lvl="0" marL="457200" rtl="0" algn="just">
              <a:lnSpc>
                <a:spcPct val="175000"/>
              </a:lnSpc>
              <a:spcBef>
                <a:spcPts val="0"/>
              </a:spcBef>
              <a:spcAft>
                <a:spcPts val="0"/>
              </a:spcAft>
              <a:buClr>
                <a:schemeClr val="dk1"/>
              </a:buClr>
              <a:buSzPts val="1500"/>
              <a:buFont typeface="Helvetica Neue"/>
              <a:buChar char="●"/>
            </a:pPr>
            <a:r>
              <a:rPr lang="en-US" sz="1500">
                <a:solidFill>
                  <a:schemeClr val="dk1"/>
                </a:solidFill>
                <a:latin typeface="Helvetica Neue"/>
                <a:ea typeface="Helvetica Neue"/>
                <a:cs typeface="Helvetica Neue"/>
                <a:sym typeface="Helvetica Neue"/>
              </a:rPr>
              <a:t>To incorporate customized alerts and reminders that encourage people to make better choices all day long.</a:t>
            </a:r>
            <a:endParaRPr sz="1500">
              <a:solidFill>
                <a:schemeClr val="dk1"/>
              </a:solidFill>
              <a:latin typeface="Helvetica Neue"/>
              <a:ea typeface="Helvetica Neue"/>
              <a:cs typeface="Helvetica Neue"/>
              <a:sym typeface="Helvetica Neue"/>
            </a:endParaRPr>
          </a:p>
          <a:p>
            <a:pPr indent="-323850" lvl="0" marL="457200" rtl="0" algn="just">
              <a:lnSpc>
                <a:spcPct val="175000"/>
              </a:lnSpc>
              <a:spcBef>
                <a:spcPts val="0"/>
              </a:spcBef>
              <a:spcAft>
                <a:spcPts val="0"/>
              </a:spcAft>
              <a:buClr>
                <a:schemeClr val="dk1"/>
              </a:buClr>
              <a:buSzPts val="1500"/>
              <a:buFont typeface="Helvetica Neue"/>
              <a:buChar char="●"/>
            </a:pPr>
            <a:r>
              <a:rPr lang="en-US" sz="1500">
                <a:solidFill>
                  <a:schemeClr val="dk1"/>
                </a:solidFill>
                <a:latin typeface="Helvetica Neue"/>
                <a:ea typeface="Helvetica Neue"/>
                <a:cs typeface="Helvetica Neue"/>
                <a:sym typeface="Helvetica Neue"/>
              </a:rPr>
              <a:t>To provide an intuitive mobile interface that makes tracking, data entry, and visualization fun and easy.</a:t>
            </a:r>
            <a:endParaRPr sz="1500">
              <a:solidFill>
                <a:schemeClr val="dk1"/>
              </a:solidFill>
              <a:latin typeface="Helvetica Neue"/>
              <a:ea typeface="Helvetica Neue"/>
              <a:cs typeface="Helvetica Neue"/>
              <a:sym typeface="Helvetica Neue"/>
            </a:endParaRPr>
          </a:p>
          <a:p>
            <a:pPr indent="-323850" lvl="0" marL="457200" rtl="0" algn="just">
              <a:lnSpc>
                <a:spcPct val="175000"/>
              </a:lnSpc>
              <a:spcBef>
                <a:spcPts val="0"/>
              </a:spcBef>
              <a:spcAft>
                <a:spcPts val="0"/>
              </a:spcAft>
              <a:buClr>
                <a:schemeClr val="dk1"/>
              </a:buClr>
              <a:buSzPts val="1500"/>
              <a:buFont typeface="Helvetica Neue"/>
              <a:buChar char="●"/>
            </a:pPr>
            <a:r>
              <a:rPr lang="en-US" sz="1500">
                <a:solidFill>
                  <a:schemeClr val="dk1"/>
                </a:solidFill>
                <a:latin typeface="Helvetica Neue"/>
                <a:ea typeface="Helvetica Neue"/>
                <a:cs typeface="Helvetica Neue"/>
                <a:sym typeface="Helvetica Neue"/>
              </a:rPr>
              <a:t>To give consumers weekly or monthly reports with trend analysis and data-driven insights so they can recognize long-term trends in their lifestyle.</a:t>
            </a:r>
            <a:endParaRPr sz="1500">
              <a:solidFill>
                <a:schemeClr val="dk1"/>
              </a:solidFill>
              <a:latin typeface="Helvetica Neue"/>
              <a:ea typeface="Helvetica Neue"/>
              <a:cs typeface="Helvetica Neue"/>
              <a:sym typeface="Helvetica Neue"/>
            </a:endParaRPr>
          </a:p>
          <a:p>
            <a:pPr indent="0" lvl="0" marL="914400" marR="0" rtl="0" algn="just">
              <a:lnSpc>
                <a:spcPct val="150000"/>
              </a:lnSpc>
              <a:spcBef>
                <a:spcPts val="0"/>
              </a:spcBef>
              <a:spcAft>
                <a:spcPts val="0"/>
              </a:spcAft>
              <a:buNone/>
            </a:pPr>
            <a:r>
              <a:t/>
            </a:r>
            <a:endParaRPr sz="1500">
              <a:solidFill>
                <a:schemeClr val="dk1"/>
              </a:solidFill>
              <a:latin typeface="Helvetica Neue"/>
              <a:ea typeface="Helvetica Neue"/>
              <a:cs typeface="Helvetica Neue"/>
              <a:sym typeface="Helvetica Neu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6"/>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Literature Review</a:t>
            </a:r>
            <a:endParaRPr b="0"/>
          </a:p>
        </p:txBody>
      </p:sp>
      <p:sp>
        <p:nvSpPr>
          <p:cNvPr id="65" name="Google Shape;65;p6"/>
          <p:cNvSpPr txBox="1"/>
          <p:nvPr/>
        </p:nvSpPr>
        <p:spPr>
          <a:xfrm>
            <a:off x="77118" y="804231"/>
            <a:ext cx="8956714" cy="5794873"/>
          </a:xfrm>
          <a:prstGeom prst="rect">
            <a:avLst/>
          </a:prstGeom>
          <a:noFill/>
          <a:ln>
            <a:noFill/>
          </a:ln>
        </p:spPr>
        <p:txBody>
          <a:bodyPr anchorCtr="0" anchor="t" bIns="45700" lIns="91425" spcFirstLastPara="1" rIns="91425" wrap="square" tIns="45700">
            <a:noAutofit/>
          </a:bodyPr>
          <a:lstStyle/>
          <a:p>
            <a:pPr indent="0" lvl="0" marL="95250" marR="0" rtl="0" algn="just">
              <a:lnSpc>
                <a:spcPct val="150000"/>
              </a:lnSpc>
              <a:spcBef>
                <a:spcPts val="0"/>
              </a:spcBef>
              <a:spcAft>
                <a:spcPts val="0"/>
              </a:spcAft>
              <a:buClr>
                <a:schemeClr val="dk1"/>
              </a:buClr>
              <a:buSzPts val="2250"/>
              <a:buFont typeface="Arial"/>
              <a:buNone/>
            </a:pPr>
            <a:r>
              <a:t/>
            </a:r>
            <a:endParaRPr sz="1800">
              <a:solidFill>
                <a:schemeClr val="dk1"/>
              </a:solidFill>
              <a:latin typeface="Helvetica Neue"/>
              <a:ea typeface="Helvetica Neue"/>
              <a:cs typeface="Helvetica Neue"/>
              <a:sym typeface="Helvetica Neue"/>
            </a:endParaRPr>
          </a:p>
        </p:txBody>
      </p:sp>
      <p:graphicFrame>
        <p:nvGraphicFramePr>
          <p:cNvPr id="66" name="Google Shape;66;p6"/>
          <p:cNvGraphicFramePr/>
          <p:nvPr/>
        </p:nvGraphicFramePr>
        <p:xfrm>
          <a:off x="40656" y="667661"/>
          <a:ext cx="3000000" cy="3000000"/>
        </p:xfrm>
        <a:graphic>
          <a:graphicData uri="http://schemas.openxmlformats.org/drawingml/2006/table">
            <a:tbl>
              <a:tblPr bandRow="1" firstRow="1">
                <a:noFill/>
                <a:tableStyleId>{D9B26C90-9CC6-480A-9CA6-A62A715FB8FE}</a:tableStyleId>
              </a:tblPr>
              <a:tblGrid>
                <a:gridCol w="542250"/>
                <a:gridCol w="2045000"/>
                <a:gridCol w="1180525"/>
                <a:gridCol w="1421175"/>
                <a:gridCol w="1828800"/>
                <a:gridCol w="1905925"/>
              </a:tblGrid>
              <a:tr h="814950">
                <a:tc>
                  <a:txBody>
                    <a:bodyPr/>
                    <a:lstStyle/>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S. No.</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Author &amp; </a:t>
                      </a:r>
                      <a:endParaRPr/>
                    </a:p>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Paper Title </a:t>
                      </a:r>
                      <a:br>
                        <a:rPr b="0" i="0" lang="en-US" sz="1400" u="none" cap="none" strike="noStrike">
                          <a:latin typeface="Helvetica Neue"/>
                          <a:ea typeface="Helvetica Neue"/>
                          <a:cs typeface="Helvetica Neue"/>
                          <a:sym typeface="Helvetica Neue"/>
                        </a:rPr>
                      </a:br>
                      <a:r>
                        <a:rPr b="0" i="0" lang="en-US" sz="1400" u="none" cap="none" strike="noStrike">
                          <a:latin typeface="Helvetica Neue"/>
                          <a:ea typeface="Helvetica Neue"/>
                          <a:cs typeface="Helvetica Neue"/>
                          <a:sym typeface="Helvetica Neue"/>
                        </a:rPr>
                        <a:t>[Citation]</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Journal/</a:t>
                      </a:r>
                      <a:endParaRPr/>
                    </a:p>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Conference</a:t>
                      </a:r>
                      <a:br>
                        <a:rPr b="0" i="0" lang="en-US" sz="1400" u="none" cap="none" strike="noStrike">
                          <a:latin typeface="Helvetica Neue"/>
                          <a:ea typeface="Helvetica Neue"/>
                          <a:cs typeface="Helvetica Neue"/>
                          <a:sym typeface="Helvetica Neue"/>
                        </a:rPr>
                      </a:br>
                      <a:r>
                        <a:rPr b="0" i="0" lang="en-US" sz="1400" u="none" cap="none" strike="noStrike">
                          <a:latin typeface="Helvetica Neue"/>
                          <a:ea typeface="Helvetica Neue"/>
                          <a:cs typeface="Helvetica Neue"/>
                          <a:sym typeface="Helvetica Neue"/>
                        </a:rPr>
                        <a:t>(Year)</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Tools/</a:t>
                      </a:r>
                      <a:endParaRPr/>
                    </a:p>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Techniques/</a:t>
                      </a:r>
                      <a:endParaRPr/>
                    </a:p>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Dataset</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Key Findings/</a:t>
                      </a:r>
                      <a:endParaRPr/>
                    </a:p>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Results</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Limitations/</a:t>
                      </a:r>
                      <a:endParaRPr/>
                    </a:p>
                    <a:p>
                      <a:pPr indent="0" lvl="0" marL="0" marR="0" rtl="0" algn="ctr">
                        <a:spcBef>
                          <a:spcPts val="0"/>
                        </a:spcBef>
                        <a:spcAft>
                          <a:spcPts val="0"/>
                        </a:spcAft>
                        <a:buNone/>
                      </a:pPr>
                      <a:r>
                        <a:rPr b="0" i="0" lang="en-US" sz="1400" u="none" cap="none" strike="noStrike">
                          <a:latin typeface="Helvetica Neue"/>
                          <a:ea typeface="Helvetica Neue"/>
                          <a:cs typeface="Helvetica Neue"/>
                          <a:sym typeface="Helvetica Neue"/>
                        </a:rPr>
                        <a:t>Gaps Identified</a:t>
                      </a:r>
                      <a:endParaRPr/>
                    </a:p>
                  </a:txBody>
                  <a:tcPr marT="45725" marB="45725" marR="91450" marL="91450">
                    <a:solidFill>
                      <a:srgbClr val="606029"/>
                    </a:solidFill>
                  </a:tcPr>
                </a:tc>
              </a:tr>
              <a:tr h="1258325">
                <a:tc>
                  <a:txBody>
                    <a:bodyPr/>
                    <a:lstStyle/>
                    <a:p>
                      <a:pPr indent="0" lvl="0" marL="0" marR="0" rtl="0" algn="ctr">
                        <a:spcBef>
                          <a:spcPts val="0"/>
                        </a:spcBef>
                        <a:spcAft>
                          <a:spcPts val="0"/>
                        </a:spcAft>
                        <a:buNone/>
                      </a:pPr>
                      <a:r>
                        <a:rPr b="0" i="0" lang="en-US" sz="1200" u="none" cap="none" strike="noStrike">
                          <a:latin typeface="Helvetica Neue"/>
                          <a:ea typeface="Helvetica Neue"/>
                          <a:cs typeface="Helvetica Neue"/>
                          <a:sym typeface="Helvetica Neue"/>
                        </a:rPr>
                        <a:t>1.</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Chiam et al. – Co-Pilot for Health Personalized Algorithmic AI Nudging to Improve Health Outcomes[1]</a:t>
                      </a:r>
                      <a:endParaRPr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BMJ Open</a:t>
                      </a:r>
                      <a:endParaRPr sz="1200">
                        <a:latin typeface="Helvetica Neue"/>
                        <a:ea typeface="Helvetica Neue"/>
                        <a:cs typeface="Helvetica Neue"/>
                        <a:sym typeface="Helvetica Neue"/>
                      </a:endParaRPr>
                    </a:p>
                    <a:p>
                      <a:pPr indent="0" lvl="0" marL="0" marR="0" rtl="0" algn="l">
                        <a:spcBef>
                          <a:spcPts val="0"/>
                        </a:spcBef>
                        <a:spcAft>
                          <a:spcPts val="0"/>
                        </a:spcAft>
                        <a:buNone/>
                      </a:pPr>
                      <a:r>
                        <a:rPr lang="en-US" sz="1200">
                          <a:latin typeface="Helvetica Neue"/>
                          <a:ea typeface="Helvetica Neue"/>
                          <a:cs typeface="Helvetica Neue"/>
                          <a:sym typeface="Helvetica Neue"/>
                        </a:rPr>
                        <a:t>(2024)</a:t>
                      </a:r>
                      <a:endParaRPr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Wearables + AI nudging system; large-scale intervention (84,764 participants)</a:t>
                      </a:r>
                      <a:endParaRPr sz="1200">
                        <a:latin typeface="Helvetica Neue"/>
                        <a:ea typeface="Helvetica Neue"/>
                        <a:cs typeface="Helvetica Neue"/>
                        <a:sym typeface="Helvetica Neue"/>
                      </a:endParaRPr>
                    </a:p>
                    <a:p>
                      <a:pPr indent="0" lvl="0" marL="0" marR="0" rtl="0" algn="l">
                        <a:spcBef>
                          <a:spcPts val="0"/>
                        </a:spcBef>
                        <a:spcAft>
                          <a:spcPts val="0"/>
                        </a:spcAft>
                        <a:buNone/>
                      </a:pPr>
                      <a:r>
                        <a:t/>
                      </a:r>
                      <a:endParaRPr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Increased daily steps by ~6.17% and MVPA by ~7.61% with AI nudges vs control</a:t>
                      </a:r>
                      <a:endParaRPr sz="1200">
                        <a:latin typeface="Helvetica Neue"/>
                        <a:ea typeface="Helvetica Neue"/>
                        <a:cs typeface="Helvetica Neue"/>
                        <a:sym typeface="Helvetica Neue"/>
                      </a:endParaRPr>
                    </a:p>
                    <a:p>
                      <a:pPr indent="0" lvl="0" marL="0" marR="0" rtl="0" algn="l">
                        <a:spcBef>
                          <a:spcPts val="0"/>
                        </a:spcBef>
                        <a:spcAft>
                          <a:spcPts val="0"/>
                        </a:spcAft>
                        <a:buNone/>
                      </a:pPr>
                      <a:r>
                        <a:t/>
                      </a:r>
                      <a:endParaRPr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Clr>
                          <a:schemeClr val="dk1"/>
                        </a:buClr>
                        <a:buSzPts val="1200"/>
                        <a:buFont typeface="Arial"/>
                        <a:buNone/>
                      </a:pPr>
                      <a:r>
                        <a:rPr lang="en-US" sz="1200">
                          <a:latin typeface="Helvetica Neue"/>
                          <a:ea typeface="Helvetica Neue"/>
                          <a:cs typeface="Helvetica Neue"/>
                          <a:sym typeface="Helvetica Neue"/>
                        </a:rPr>
                        <a:t>Limited to physical activity outcomes; does not cover diet, stress, or holistic wellness</a:t>
                      </a:r>
                      <a:endParaRPr sz="1200">
                        <a:latin typeface="Helvetica Neue"/>
                        <a:ea typeface="Helvetica Neue"/>
                        <a:cs typeface="Helvetica Neue"/>
                        <a:sym typeface="Helvetica Neue"/>
                      </a:endParaRPr>
                    </a:p>
                    <a:p>
                      <a:pPr indent="0" lvl="0" marL="0" marR="0" rtl="0" algn="l">
                        <a:spcBef>
                          <a:spcPts val="0"/>
                        </a:spcBef>
                        <a:spcAft>
                          <a:spcPts val="0"/>
                        </a:spcAft>
                        <a:buClr>
                          <a:schemeClr val="dk1"/>
                        </a:buClr>
                        <a:buSzPts val="1200"/>
                        <a:buFont typeface="Arial"/>
                        <a:buNone/>
                      </a:pPr>
                      <a:r>
                        <a:t/>
                      </a:r>
                      <a:endParaRPr sz="1200">
                        <a:latin typeface="Helvetica Neue"/>
                        <a:ea typeface="Helvetica Neue"/>
                        <a:cs typeface="Helvetica Neue"/>
                        <a:sym typeface="Helvetica Neue"/>
                      </a:endParaRPr>
                    </a:p>
                  </a:txBody>
                  <a:tcPr marT="45725" marB="45725" marR="91450" marL="91450">
                    <a:solidFill>
                      <a:srgbClr val="D5D59B"/>
                    </a:solidFill>
                  </a:tcPr>
                </a:tc>
              </a:tr>
              <a:tr h="125700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2.</a:t>
                      </a:r>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JMIR Cardio – AI-Based, Autonomous, Digital Health Intervention Using Precise Lifestyle Guidance on Blood Pressure in Adults With Hypertension[2]</a:t>
                      </a:r>
                      <a:endParaRPr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JMIR Cardio (2024)</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BP monitor + wearable tracker + questionnaires + personalized ML models</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Improved blood pressure control using AI-driven personalized guidance</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Clr>
                          <a:schemeClr val="dk1"/>
                        </a:buClr>
                        <a:buSzPts val="1200"/>
                        <a:buFont typeface="Arial"/>
                        <a:buNone/>
                      </a:pPr>
                      <a:r>
                        <a:rPr lang="en-US" sz="1100">
                          <a:latin typeface="Arial"/>
                          <a:ea typeface="Arial"/>
                          <a:cs typeface="Arial"/>
                          <a:sym typeface="Arial"/>
                        </a:rPr>
                        <a:t>.Non-randomized single-arm trial; results may lack generalizability</a:t>
                      </a:r>
                      <a:endParaRPr b="0" i="0" sz="1200">
                        <a:latin typeface="Helvetica Neue"/>
                        <a:ea typeface="Helvetica Neue"/>
                        <a:cs typeface="Helvetica Neue"/>
                        <a:sym typeface="Helvetica Neue"/>
                      </a:endParaRPr>
                    </a:p>
                  </a:txBody>
                  <a:tcPr marT="45725" marB="45725" marR="91450" marL="91450">
                    <a:solidFill>
                      <a:srgbClr val="F0F0DD"/>
                    </a:solidFill>
                  </a:tcPr>
                </a:tc>
              </a:tr>
              <a:tr h="100665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3.</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Arial"/>
                          <a:ea typeface="Arial"/>
                          <a:cs typeface="Arial"/>
                          <a:sym typeface="Arial"/>
                        </a:rPr>
                        <a:t>Stolfi et al. – Use of Non-Invasive Parameters and Machine Learning Algorithms for Predicting Future Risk of Type 2 Diabetes[3]</a:t>
                      </a:r>
                      <a:endParaRPr sz="1100">
                        <a:latin typeface="Arial"/>
                        <a:ea typeface="Arial"/>
                        <a:cs typeface="Arial"/>
                        <a:sym typeface="Arial"/>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BMC Bioinformatics (2020)</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ML models using non-invasive lifestyle &amp; clinical data</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Arial"/>
                          <a:ea typeface="Arial"/>
                          <a:cs typeface="Arial"/>
                          <a:sym typeface="Arial"/>
                        </a:rPr>
                        <a:t>Successfully predicted diabetes risk using ML</a:t>
                      </a:r>
                      <a:endParaRPr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Clr>
                          <a:schemeClr val="dk1"/>
                        </a:buClr>
                        <a:buSzPts val="1200"/>
                        <a:buFont typeface="Arial"/>
                        <a:buNone/>
                      </a:pPr>
                      <a:r>
                        <a:rPr lang="en-US" sz="1100">
                          <a:latin typeface="Arial"/>
                          <a:ea typeface="Arial"/>
                          <a:cs typeface="Arial"/>
                          <a:sym typeface="Arial"/>
                        </a:rPr>
                        <a:t>Dataset limited in diversity; model may not generalize</a:t>
                      </a:r>
                      <a:endParaRPr i="0" sz="1200">
                        <a:latin typeface="Helvetica Neue"/>
                        <a:ea typeface="Helvetica Neue"/>
                        <a:cs typeface="Helvetica Neue"/>
                        <a:sym typeface="Helvetica Neue"/>
                      </a:endParaRPr>
                    </a:p>
                  </a:txBody>
                  <a:tcPr marT="45725" marB="45725" marR="91450" marL="91450">
                    <a:solidFill>
                      <a:srgbClr val="D5D59B"/>
                    </a:solidFill>
                  </a:tcPr>
                </a:tc>
              </a:tr>
              <a:tr h="161780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4.</a:t>
                      </a:r>
                      <a:endParaRPr/>
                    </a:p>
                  </a:txBody>
                  <a:tcPr marT="45725" marB="45725" marR="91450" marL="91450">
                    <a:solidFill>
                      <a:srgbClr val="F0F0DD"/>
                    </a:solidFill>
                  </a:tcPr>
                </a:tc>
                <a:tc>
                  <a:txBody>
                    <a:bodyPr/>
                    <a:lstStyle/>
                    <a:p>
                      <a:pPr indent="0" lvl="0" marL="0" rtl="0" algn="l">
                        <a:lnSpc>
                          <a:spcPct val="115000"/>
                        </a:lnSpc>
                        <a:spcBef>
                          <a:spcPts val="1200"/>
                        </a:spcBef>
                        <a:spcAft>
                          <a:spcPts val="1200"/>
                        </a:spcAft>
                        <a:buClr>
                          <a:schemeClr val="dk1"/>
                        </a:buClr>
                        <a:buSzPts val="1100"/>
                        <a:buFont typeface="Arial"/>
                        <a:buNone/>
                      </a:pPr>
                      <a:r>
                        <a:rPr lang="en-US" sz="1100">
                          <a:latin typeface="Arial"/>
                          <a:ea typeface="Arial"/>
                          <a:cs typeface="Arial"/>
                          <a:sym typeface="Arial"/>
                        </a:rPr>
                        <a:t>Patra et al. – Personal Goals, User Engagement, and Meal Adherence within a Personalised AI-Based Mobile Application for Nutrition and Physical Activity[4]</a:t>
                      </a:r>
                      <a:endParaRPr sz="1100">
                        <a:latin typeface="Arial"/>
                        <a:ea typeface="Arial"/>
                        <a:cs typeface="Arial"/>
                        <a:sym typeface="Arial"/>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MDPI Life (2024)</a:t>
                      </a:r>
                      <a:endParaRPr b="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AI-based nutrition &amp; activity mobile app; engagement tracking</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Personalized goal-setting improved user engagement and meal adherence</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Clr>
                          <a:schemeClr val="dk1"/>
                        </a:buClr>
                        <a:buSzPts val="1200"/>
                        <a:buFont typeface="Arial"/>
                        <a:buNone/>
                      </a:pPr>
                      <a:r>
                        <a:rPr lang="en-US" sz="1100">
                          <a:latin typeface="Arial"/>
                          <a:ea typeface="Arial"/>
                          <a:cs typeface="Arial"/>
                          <a:sym typeface="Arial"/>
                        </a:rPr>
                        <a:t>Study limited to short-term engagement; scalability not tested</a:t>
                      </a:r>
                      <a:endParaRPr i="0" sz="1200">
                        <a:latin typeface="Helvetica Neue"/>
                        <a:ea typeface="Helvetica Neue"/>
                        <a:cs typeface="Helvetica Neue"/>
                        <a:sym typeface="Helvetica Neue"/>
                      </a:endParaRPr>
                    </a:p>
                  </a:txBody>
                  <a:tcPr marT="45725" marB="45725" marR="91450" marL="91450">
                    <a:solidFill>
                      <a:srgbClr val="F0F0DD"/>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7"/>
          <p:cNvSpPr txBox="1"/>
          <p:nvPr>
            <p:ph type="title"/>
          </p:nvPr>
        </p:nvSpPr>
        <p:spPr>
          <a:xfrm>
            <a:off x="40640" y="30480"/>
            <a:ext cx="8328752" cy="694064"/>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Literature Review (cont…)</a:t>
            </a:r>
            <a:endParaRPr b="0"/>
          </a:p>
        </p:txBody>
      </p:sp>
      <p:sp>
        <p:nvSpPr>
          <p:cNvPr id="72" name="Google Shape;72;p7"/>
          <p:cNvSpPr txBox="1"/>
          <p:nvPr/>
        </p:nvSpPr>
        <p:spPr>
          <a:xfrm>
            <a:off x="77118" y="804231"/>
            <a:ext cx="8956800" cy="5794800"/>
          </a:xfrm>
          <a:prstGeom prst="rect">
            <a:avLst/>
          </a:prstGeom>
          <a:noFill/>
          <a:ln>
            <a:noFill/>
          </a:ln>
        </p:spPr>
        <p:txBody>
          <a:bodyPr anchorCtr="0" anchor="t" bIns="45700" lIns="91425" spcFirstLastPara="1" rIns="91425" wrap="square" tIns="45700">
            <a:noAutofit/>
          </a:bodyPr>
          <a:lstStyle/>
          <a:p>
            <a:pPr indent="0" lvl="0" marL="95250" marR="0" rtl="0" algn="just">
              <a:lnSpc>
                <a:spcPct val="150000"/>
              </a:lnSpc>
              <a:spcBef>
                <a:spcPts val="0"/>
              </a:spcBef>
              <a:spcAft>
                <a:spcPts val="0"/>
              </a:spcAft>
              <a:buClr>
                <a:schemeClr val="dk1"/>
              </a:buClr>
              <a:buSzPts val="2250"/>
              <a:buFont typeface="Arial"/>
              <a:buNone/>
            </a:pPr>
            <a:r>
              <a:t/>
            </a:r>
            <a:endParaRPr sz="1800">
              <a:solidFill>
                <a:schemeClr val="dk1"/>
              </a:solidFill>
              <a:latin typeface="Helvetica Neue"/>
              <a:ea typeface="Helvetica Neue"/>
              <a:cs typeface="Helvetica Neue"/>
              <a:sym typeface="Helvetica Neue"/>
            </a:endParaRPr>
          </a:p>
        </p:txBody>
      </p:sp>
      <p:graphicFrame>
        <p:nvGraphicFramePr>
          <p:cNvPr id="73" name="Google Shape;73;p7"/>
          <p:cNvGraphicFramePr/>
          <p:nvPr/>
        </p:nvGraphicFramePr>
        <p:xfrm>
          <a:off x="110168" y="724548"/>
          <a:ext cx="3000000" cy="3000000"/>
        </p:xfrm>
        <a:graphic>
          <a:graphicData uri="http://schemas.openxmlformats.org/drawingml/2006/table">
            <a:tbl>
              <a:tblPr bandRow="1" firstRow="1">
                <a:noFill/>
                <a:tableStyleId>{D9B26C90-9CC6-480A-9CA6-A62A715FB8FE}</a:tableStyleId>
              </a:tblPr>
              <a:tblGrid>
                <a:gridCol w="542250"/>
                <a:gridCol w="1933575"/>
                <a:gridCol w="1031975"/>
                <a:gridCol w="1681150"/>
                <a:gridCol w="1828800"/>
                <a:gridCol w="1905925"/>
              </a:tblGrid>
              <a:tr h="775950">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S. No.</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Author &amp; </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Paper Title </a:t>
                      </a:r>
                      <a:br>
                        <a:rPr b="0" i="0" lang="en-US" sz="1400">
                          <a:latin typeface="Helvetica Neue"/>
                          <a:ea typeface="Helvetica Neue"/>
                          <a:cs typeface="Helvetica Neue"/>
                          <a:sym typeface="Helvetica Neue"/>
                        </a:rPr>
                      </a:br>
                      <a:r>
                        <a:rPr b="0" i="0" lang="en-US" sz="1400">
                          <a:latin typeface="Helvetica Neue"/>
                          <a:ea typeface="Helvetica Neue"/>
                          <a:cs typeface="Helvetica Neue"/>
                          <a:sym typeface="Helvetica Neue"/>
                        </a:rPr>
                        <a:t>[Citation]</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Journal/</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Conference</a:t>
                      </a:r>
                      <a:br>
                        <a:rPr b="0" i="0" lang="en-US" sz="1400">
                          <a:latin typeface="Helvetica Neue"/>
                          <a:ea typeface="Helvetica Neue"/>
                          <a:cs typeface="Helvetica Neue"/>
                          <a:sym typeface="Helvetica Neue"/>
                        </a:rPr>
                      </a:br>
                      <a:r>
                        <a:rPr b="0" i="0" lang="en-US" sz="1400">
                          <a:latin typeface="Helvetica Neue"/>
                          <a:ea typeface="Helvetica Neue"/>
                          <a:cs typeface="Helvetica Neue"/>
                          <a:sym typeface="Helvetica Neue"/>
                        </a:rPr>
                        <a:t>(Year)</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Tools/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Techniques/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Dataset</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Key Findings/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Results</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Limitations/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Gaps Identified</a:t>
                      </a:r>
                      <a:endParaRPr/>
                    </a:p>
                  </a:txBody>
                  <a:tcPr marT="45725" marB="45725" marR="91450" marL="91450">
                    <a:solidFill>
                      <a:srgbClr val="606029"/>
                    </a:solidFill>
                  </a:tcPr>
                </a:tc>
              </a:tr>
              <a:tr h="97930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5.</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Arial"/>
                          <a:ea typeface="Arial"/>
                          <a:cs typeface="Arial"/>
                          <a:sym typeface="Arial"/>
                        </a:rPr>
                        <a:t>Meta-analysis-The Effectiveness of Gamification in Changing Health-Related Behaviors: Systematic Review &amp; Meta-analysis [5]</a:t>
                      </a:r>
                      <a:endParaRPr b="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Systematic Review (2024)</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Review &amp; meta-analysis of gamification studie</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Gamification increases engagement and improves outcomes like step counts</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rtl="0" algn="l">
                        <a:spcBef>
                          <a:spcPts val="0"/>
                        </a:spcBef>
                        <a:spcAft>
                          <a:spcPts val="0"/>
                        </a:spcAft>
                        <a:buClr>
                          <a:schemeClr val="dk1"/>
                        </a:buClr>
                        <a:buSzPts val="1200"/>
                        <a:buFont typeface="Arial"/>
                        <a:buNone/>
                      </a:pPr>
                      <a:r>
                        <a:rPr lang="en-US" sz="1100">
                          <a:latin typeface="Arial"/>
                          <a:ea typeface="Arial"/>
                          <a:cs typeface="Arial"/>
                          <a:sym typeface="Arial"/>
                        </a:rPr>
                        <a:t>Many studies lacked long-term evaluation; focus mostly on physical activity</a:t>
                      </a:r>
                      <a:endParaRPr b="1" i="0" sz="1200">
                        <a:latin typeface="Helvetica Neue"/>
                        <a:ea typeface="Helvetica Neue"/>
                        <a:cs typeface="Helvetica Neue"/>
                        <a:sym typeface="Helvetica Neue"/>
                      </a:endParaRPr>
                    </a:p>
                  </a:txBody>
                  <a:tcPr marT="45725" marB="45725" marR="91450" marL="91450">
                    <a:solidFill>
                      <a:srgbClr val="D5D59B"/>
                    </a:solidFill>
                  </a:tcPr>
                </a:tc>
              </a:tr>
              <a:tr h="122860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6.</a:t>
                      </a:r>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JMIR mHealth – Applying AI in the Context of the Association Between Device-Based Assessment of Physical Activity and Mental Health: Systematic Review [6]</a:t>
                      </a:r>
                      <a:endParaRPr b="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JMIR mHealth (2025)</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Review of device-measured activity + AI models</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AI can link physical activity patterns with mental health insights</a:t>
                      </a:r>
                      <a:endParaRPr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Clr>
                          <a:schemeClr val="dk1"/>
                        </a:buClr>
                        <a:buSzPts val="1200"/>
                        <a:buFont typeface="Arial"/>
                        <a:buNone/>
                      </a:pPr>
                      <a:r>
                        <a:rPr lang="en-US" sz="1100">
                          <a:latin typeface="Arial"/>
                          <a:ea typeface="Arial"/>
                          <a:cs typeface="Arial"/>
                          <a:sym typeface="Arial"/>
                        </a:rPr>
                        <a:t>Few longitudinal studies; lack of standardized datasets</a:t>
                      </a:r>
                      <a:endParaRPr i="0" sz="1200">
                        <a:latin typeface="Helvetica Neue"/>
                        <a:ea typeface="Helvetica Neue"/>
                        <a:cs typeface="Helvetica Neue"/>
                        <a:sym typeface="Helvetica Neue"/>
                      </a:endParaRPr>
                    </a:p>
                  </a:txBody>
                  <a:tcPr marT="45725" marB="45725" marR="91450" marL="91450">
                    <a:solidFill>
                      <a:srgbClr val="F0F0DD"/>
                    </a:solidFill>
                  </a:tcPr>
                </a:tc>
              </a:tr>
              <a:tr h="144740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7.</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Straczkiewicz et al. - A systematic review of smartphone-based human activity recognition methods for health research [7] </a:t>
                      </a:r>
                      <a:endParaRPr sz="1200">
                        <a:latin typeface="Helvetica Neue"/>
                        <a:ea typeface="Helvetica Neue"/>
                        <a:cs typeface="Helvetica Neue"/>
                        <a:sym typeface="Helvetica Neue"/>
                      </a:endParaRPr>
                    </a:p>
                    <a:p>
                      <a:pPr indent="0" lvl="0" marL="0" marR="0" rtl="0" algn="l">
                        <a:spcBef>
                          <a:spcPts val="0"/>
                        </a:spcBef>
                        <a:spcAft>
                          <a:spcPts val="0"/>
                        </a:spcAft>
                        <a:buNone/>
                      </a:pPr>
                      <a:r>
                        <a:t/>
                      </a:r>
                      <a:endParaRPr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npj Digital Medicine (2021)</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Systematic review of 108 studies; Accelerometer, gyroscope, magnetometer sensors; Machine learning classifiers</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Smartphones are well-suited for HAR research in health sciences. </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95250" lvl="0" marL="171450" marR="0" rtl="0" algn="l">
                        <a:spcBef>
                          <a:spcPts val="0"/>
                        </a:spcBef>
                        <a:spcAft>
                          <a:spcPts val="0"/>
                        </a:spcAft>
                        <a:buClr>
                          <a:schemeClr val="dk1"/>
                        </a:buClr>
                        <a:buSzPts val="1200"/>
                        <a:buFont typeface="Arial"/>
                        <a:buNone/>
                      </a:pPr>
                      <a:r>
                        <a:rPr lang="en-US" sz="1200">
                          <a:latin typeface="Helvetica Neue"/>
                          <a:ea typeface="Helvetica Neue"/>
                          <a:cs typeface="Helvetica Neue"/>
                          <a:sym typeface="Helvetica Neue"/>
                        </a:rPr>
                        <a:t>Limited generalizability due to small sample sizes, homogeneous populations (primarily young adults), lack of diverse participants and activities.</a:t>
                      </a:r>
                      <a:endParaRPr b="0" i="0" sz="1200">
                        <a:latin typeface="Helvetica Neue"/>
                        <a:ea typeface="Helvetica Neue"/>
                        <a:cs typeface="Helvetica Neue"/>
                        <a:sym typeface="Helvetica Neue"/>
                      </a:endParaRPr>
                    </a:p>
                  </a:txBody>
                  <a:tcPr marT="45725" marB="45725" marR="91450" marL="91450">
                    <a:solidFill>
                      <a:srgbClr val="D5D59B"/>
                    </a:solidFill>
                  </a:tcPr>
                </a:tc>
              </a:tr>
              <a:tr h="1230425">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8.</a:t>
                      </a:r>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Kundu et al. - Smartphone based human activity recognition irrespective of usage behavior using deep learning technique [8] </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Int. j. inf. tecnol. (2025)</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CNN-based HAR framework; 2-D frequency domain images; Real-life data from 4 devices.</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Proposed ensemble CNN model achieved 94% accuracy even when training and test devices were different. </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95250" lvl="0" marL="171450" marR="0" rtl="0" algn="l">
                        <a:spcBef>
                          <a:spcPts val="0"/>
                        </a:spcBef>
                        <a:spcAft>
                          <a:spcPts val="0"/>
                        </a:spcAft>
                        <a:buClr>
                          <a:schemeClr val="dk1"/>
                        </a:buClr>
                        <a:buSzPts val="1200"/>
                        <a:buFont typeface="Arial"/>
                        <a:buNone/>
                      </a:pPr>
                      <a:r>
                        <a:rPr lang="en-US" sz="1200">
                          <a:latin typeface="Helvetica Neue"/>
                          <a:ea typeface="Helvetica Neue"/>
                          <a:cs typeface="Helvetica Neue"/>
                          <a:sym typeface="Helvetica Neue"/>
                        </a:rPr>
                        <a:t>Limited to 4 basic activities (sitting, standing, walking, jogging); small dataset with only 8 users.</a:t>
                      </a:r>
                      <a:endParaRPr b="0" i="0" sz="1200">
                        <a:latin typeface="Helvetica Neue"/>
                        <a:ea typeface="Helvetica Neue"/>
                        <a:cs typeface="Helvetica Neue"/>
                        <a:sym typeface="Helvetica Neue"/>
                      </a:endParaRPr>
                    </a:p>
                  </a:txBody>
                  <a:tcPr marT="45725" marB="45725" marR="91450" marL="91450">
                    <a:solidFill>
                      <a:srgbClr val="F0F0DD"/>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8"/>
          <p:cNvSpPr txBox="1"/>
          <p:nvPr>
            <p:ph type="title"/>
          </p:nvPr>
        </p:nvSpPr>
        <p:spPr>
          <a:xfrm>
            <a:off x="-10" y="-68545"/>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Literature Review (cont…)</a:t>
            </a:r>
            <a:endParaRPr b="0"/>
          </a:p>
        </p:txBody>
      </p:sp>
      <p:graphicFrame>
        <p:nvGraphicFramePr>
          <p:cNvPr id="79" name="Google Shape;79;p8"/>
          <p:cNvGraphicFramePr/>
          <p:nvPr/>
        </p:nvGraphicFramePr>
        <p:xfrm>
          <a:off x="-7" y="522348"/>
          <a:ext cx="3000000" cy="3000000"/>
        </p:xfrm>
        <a:graphic>
          <a:graphicData uri="http://schemas.openxmlformats.org/drawingml/2006/table">
            <a:tbl>
              <a:tblPr bandRow="1" firstRow="1">
                <a:noFill/>
                <a:tableStyleId>{D9B26C90-9CC6-480A-9CA6-A62A715FB8FE}</a:tableStyleId>
              </a:tblPr>
              <a:tblGrid>
                <a:gridCol w="552575"/>
                <a:gridCol w="1960325"/>
                <a:gridCol w="941400"/>
                <a:gridCol w="1593600"/>
                <a:gridCol w="2164425"/>
                <a:gridCol w="1880950"/>
              </a:tblGrid>
              <a:tr h="936700">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S. No.</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Author &amp; </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Paper Title </a:t>
                      </a:r>
                      <a:br>
                        <a:rPr b="0" i="0" lang="en-US" sz="1400">
                          <a:latin typeface="Helvetica Neue"/>
                          <a:ea typeface="Helvetica Neue"/>
                          <a:cs typeface="Helvetica Neue"/>
                          <a:sym typeface="Helvetica Neue"/>
                        </a:rPr>
                      </a:br>
                      <a:r>
                        <a:rPr b="0" i="0" lang="en-US" sz="1400">
                          <a:latin typeface="Helvetica Neue"/>
                          <a:ea typeface="Helvetica Neue"/>
                          <a:cs typeface="Helvetica Neue"/>
                          <a:sym typeface="Helvetica Neue"/>
                        </a:rPr>
                        <a:t>[Citation]</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Journal/</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Conference</a:t>
                      </a:r>
                      <a:br>
                        <a:rPr b="0" i="0" lang="en-US" sz="1400">
                          <a:latin typeface="Helvetica Neue"/>
                          <a:ea typeface="Helvetica Neue"/>
                          <a:cs typeface="Helvetica Neue"/>
                          <a:sym typeface="Helvetica Neue"/>
                        </a:rPr>
                      </a:br>
                      <a:r>
                        <a:rPr b="0" i="0" lang="en-US" sz="1400">
                          <a:latin typeface="Helvetica Neue"/>
                          <a:ea typeface="Helvetica Neue"/>
                          <a:cs typeface="Helvetica Neue"/>
                          <a:sym typeface="Helvetica Neue"/>
                        </a:rPr>
                        <a:t>(Year)</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Tools/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Techniques/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Dataset</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Key Findings/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Results</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Limitations/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Gaps Identified</a:t>
                      </a:r>
                      <a:endParaRPr/>
                    </a:p>
                  </a:txBody>
                  <a:tcPr marT="45725" marB="45725" marR="91450" marL="91450">
                    <a:solidFill>
                      <a:srgbClr val="606029"/>
                    </a:solidFill>
                  </a:tcPr>
                </a:tc>
              </a:tr>
              <a:tr h="169485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9.</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Wang et al. - The Impact of Gamification-Induced Users' Feelings on the Continued Use of mHealth Apps: A Structural Equation Model With the Self-Determination Theory Approach [9]</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J Med Internet Res (2021)</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Structural Equation Model; Self-Determination Theory; Survey of 307 mHealth app users; PLS-SEM analysis</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rtl="0" algn="l">
                        <a:lnSpc>
                          <a:spcPct val="100000"/>
                        </a:lnSpc>
                        <a:spcBef>
                          <a:spcPts val="1200"/>
                        </a:spcBef>
                        <a:spcAft>
                          <a:spcPts val="0"/>
                        </a:spcAft>
                        <a:buClr>
                          <a:schemeClr val="dk1"/>
                        </a:buClr>
                        <a:buSzPts val="1100"/>
                        <a:buFont typeface="Arial"/>
                        <a:buNone/>
                      </a:pPr>
                      <a:r>
                        <a:rPr lang="en-US" sz="1200">
                          <a:latin typeface="Helvetica Neue"/>
                          <a:ea typeface="Helvetica Neue"/>
                          <a:cs typeface="Helvetica Neue"/>
                          <a:sym typeface="Helvetica Neue"/>
                        </a:rPr>
                        <a:t>Gamification boosts intrinsic motivation through autonomy, competence, and relatedness, which in turn enhances satisfaction and continuance intention.</a:t>
                      </a:r>
                      <a:endParaRPr sz="1200">
                        <a:latin typeface="Helvetica Neue"/>
                        <a:ea typeface="Helvetica Neue"/>
                        <a:cs typeface="Helvetica Neue"/>
                        <a:sym typeface="Helvetica Neue"/>
                      </a:endParaRPr>
                    </a:p>
                    <a:p>
                      <a:pPr indent="0" lvl="0" marL="0" marR="0" rtl="0" algn="l">
                        <a:spcBef>
                          <a:spcPts val="1200"/>
                        </a:spcBef>
                        <a:spcAft>
                          <a:spcPts val="0"/>
                        </a:spcAft>
                        <a:buNone/>
                      </a:pPr>
                      <a:r>
                        <a:t/>
                      </a:r>
                      <a:endParaRPr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rtl="0" algn="l">
                        <a:lnSpc>
                          <a:spcPct val="100000"/>
                        </a:lnSpc>
                        <a:spcBef>
                          <a:spcPts val="1200"/>
                        </a:spcBef>
                        <a:spcAft>
                          <a:spcPts val="0"/>
                        </a:spcAft>
                        <a:buNone/>
                      </a:pPr>
                      <a:r>
                        <a:rPr lang="en-US" sz="1200"/>
                        <a:t>Limitations: small sample (307/2988), focus on Chinese users, limited gamification elements, and no long-term analysis.</a:t>
                      </a:r>
                      <a:endParaRPr sz="1200"/>
                    </a:p>
                    <a:p>
                      <a:pPr indent="0" lvl="0" marL="0" rtl="0" algn="l">
                        <a:lnSpc>
                          <a:spcPct val="100000"/>
                        </a:lnSpc>
                        <a:spcBef>
                          <a:spcPts val="1200"/>
                        </a:spcBef>
                        <a:spcAft>
                          <a:spcPts val="1200"/>
                        </a:spcAft>
                        <a:buNone/>
                      </a:pPr>
                      <a:r>
                        <a:t/>
                      </a:r>
                      <a:endParaRPr sz="1200"/>
                    </a:p>
                  </a:txBody>
                  <a:tcPr marT="45725" marB="45725" marR="91450" marL="91450">
                    <a:solidFill>
                      <a:srgbClr val="D5D59B"/>
                    </a:solidFill>
                  </a:tcPr>
                </a:tc>
              </a:tr>
              <a:tr h="108550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10.</a:t>
                      </a:r>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Hwang et al. - Research Trends on Mobile Mental Health Application for General Population: A Scoping Review [10]</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Int. J. Environ. Res. Public Health (2021)</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Scoping review of 14 studies; Scottish Intercollegiate Guidelines Network (SIGN) checklist </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rtl="0" algn="l">
                        <a:lnSpc>
                          <a:spcPct val="100000"/>
                        </a:lnSpc>
                        <a:spcBef>
                          <a:spcPts val="1200"/>
                        </a:spcBef>
                        <a:spcAft>
                          <a:spcPts val="1200"/>
                        </a:spcAft>
                        <a:buSzPts val="1100"/>
                        <a:buNone/>
                      </a:pPr>
                      <a:r>
                        <a:rPr lang="en-US" sz="1200">
                          <a:latin typeface="Helvetica Neue"/>
                          <a:ea typeface="Helvetica Neue"/>
                          <a:cs typeface="Helvetica Neue"/>
                          <a:sym typeface="Helvetica Neue"/>
                        </a:rPr>
                        <a:t>Mobile mental health apps reduced stress, depression, and anxiety, with mindful meditation apps most used (35.7%).</a:t>
                      </a:r>
                      <a:endParaRPr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rtl="0" algn="l">
                        <a:lnSpc>
                          <a:spcPct val="100000"/>
                        </a:lnSpc>
                        <a:spcBef>
                          <a:spcPts val="1200"/>
                        </a:spcBef>
                        <a:spcAft>
                          <a:spcPts val="1200"/>
                        </a:spcAft>
                        <a:buClr>
                          <a:schemeClr val="dk1"/>
                        </a:buClr>
                        <a:buSzPts val="1100"/>
                        <a:buFont typeface="Arial"/>
                        <a:buNone/>
                      </a:pPr>
                      <a:r>
                        <a:rPr lang="en-US" sz="1200">
                          <a:latin typeface="Helvetica Neue"/>
                          <a:ea typeface="Helvetica Neue"/>
                          <a:cs typeface="Helvetica Neue"/>
                          <a:sym typeface="Helvetica Neue"/>
                        </a:rPr>
                        <a:t>Only 14 studies, mostly therapy-based apps, with no long-term effect analysis.</a:t>
                      </a:r>
                      <a:endParaRPr sz="1200">
                        <a:latin typeface="Helvetica Neue"/>
                        <a:ea typeface="Helvetica Neue"/>
                        <a:cs typeface="Helvetica Neue"/>
                        <a:sym typeface="Helvetica Neue"/>
                      </a:endParaRPr>
                    </a:p>
                  </a:txBody>
                  <a:tcPr marT="45725" marB="45725" marR="91450" marL="91450">
                    <a:solidFill>
                      <a:srgbClr val="F0F0DD"/>
                    </a:solidFill>
                  </a:tcPr>
                </a:tc>
              </a:tr>
              <a:tr h="123930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11.</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Almuqrin et al. - Smartphone apps for mental health: systematic review of the literature and five recommendations for clinical translation [11]</a:t>
                      </a:r>
                      <a:endParaRPr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BMJ Open (2025)</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Systematic review of 31 studies; RCTs only; Risk-of-bias assessment using RoB 2 tool</a:t>
                      </a:r>
                      <a:endParaRPr b="0" i="0"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rtl="0" algn="l">
                        <a:lnSpc>
                          <a:spcPct val="100000"/>
                        </a:lnSpc>
                        <a:spcBef>
                          <a:spcPts val="1200"/>
                        </a:spcBef>
                        <a:spcAft>
                          <a:spcPts val="1200"/>
                        </a:spcAft>
                        <a:buSzPts val="1100"/>
                        <a:buNone/>
                      </a:pPr>
                      <a:r>
                        <a:rPr lang="en-US" sz="1200">
                          <a:latin typeface="Helvetica Neue"/>
                          <a:ea typeface="Helvetica Neue"/>
                          <a:cs typeface="Helvetica Neue"/>
                          <a:sym typeface="Helvetica Neue"/>
                        </a:rPr>
                        <a:t>Smartphone apps were effective and acceptable for mental health treatment, self-monitoring, and multipurpose interventions.</a:t>
                      </a:r>
                      <a:endParaRPr sz="12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rtl="0" algn="l">
                        <a:lnSpc>
                          <a:spcPct val="100000"/>
                        </a:lnSpc>
                        <a:spcBef>
                          <a:spcPts val="1200"/>
                        </a:spcBef>
                        <a:spcAft>
                          <a:spcPts val="1200"/>
                        </a:spcAft>
                        <a:buClr>
                          <a:schemeClr val="dk1"/>
                        </a:buClr>
                        <a:buSzPts val="1100"/>
                        <a:buFont typeface="Arial"/>
                        <a:buNone/>
                      </a:pPr>
                      <a:r>
                        <a:rPr lang="en-US" sz="1200">
                          <a:latin typeface="Helvetica Neue"/>
                          <a:ea typeface="Helvetica Neue"/>
                          <a:cs typeface="Helvetica Neue"/>
                          <a:sym typeface="Helvetica Neue"/>
                        </a:rPr>
                        <a:t>Homogeneous sample of mainly middle-aged women, bias in 15 of 31 studies, and underrepresented groups.</a:t>
                      </a:r>
                      <a:endParaRPr sz="1200">
                        <a:latin typeface="Helvetica Neue"/>
                        <a:ea typeface="Helvetica Neue"/>
                        <a:cs typeface="Helvetica Neue"/>
                        <a:sym typeface="Helvetica Neue"/>
                      </a:endParaRPr>
                    </a:p>
                  </a:txBody>
                  <a:tcPr marT="45725" marB="45725" marR="91450" marL="91450">
                    <a:solidFill>
                      <a:srgbClr val="D5D59B"/>
                    </a:solidFill>
                  </a:tcPr>
                </a:tc>
              </a:tr>
              <a:tr h="1486725">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12.</a:t>
                      </a:r>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Gemesi et al. - Efficacy of an app-based multimodal lifestyle intervention on body weight in persons with obesity: results from a randomized controlled trial [12]</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International Journal of Obesity (2024)</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200">
                          <a:latin typeface="Helvetica Neue"/>
                          <a:ea typeface="Helvetica Neue"/>
                          <a:cs typeface="Helvetica Neue"/>
                          <a:sym typeface="Helvetica Neue"/>
                        </a:rPr>
                        <a:t>RCT with 168 participants; Oviva Direkt app; 12-week intervention with 12-week follow-up; BMI 30.0-40.0 kg/m²</a:t>
                      </a:r>
                      <a:endParaRPr b="0" i="0"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rtl="0" algn="l">
                        <a:lnSpc>
                          <a:spcPct val="100000"/>
                        </a:lnSpc>
                        <a:spcBef>
                          <a:spcPts val="1200"/>
                        </a:spcBef>
                        <a:spcAft>
                          <a:spcPts val="1200"/>
                        </a:spcAft>
                        <a:buSzPts val="1100"/>
                        <a:buNone/>
                      </a:pPr>
                      <a:r>
                        <a:rPr lang="en-US" sz="1200">
                          <a:latin typeface="Helvetica Neue"/>
                          <a:ea typeface="Helvetica Neue"/>
                          <a:cs typeface="Helvetica Neue"/>
                          <a:sym typeface="Helvetica Neue"/>
                        </a:rPr>
                        <a:t>ADHOC group lost 3.2±3.2 kg, maintained weight at 24 weeks, with app usage time linked to greater weight loss.</a:t>
                      </a:r>
                      <a:endParaRPr sz="12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rtl="0" algn="l">
                        <a:lnSpc>
                          <a:spcPct val="100000"/>
                        </a:lnSpc>
                        <a:spcBef>
                          <a:spcPts val="1200"/>
                        </a:spcBef>
                        <a:spcAft>
                          <a:spcPts val="1200"/>
                        </a:spcAft>
                        <a:buClr>
                          <a:schemeClr val="dk1"/>
                        </a:buClr>
                        <a:buSzPts val="1100"/>
                        <a:buFont typeface="Arial"/>
                        <a:buNone/>
                      </a:pPr>
                      <a:r>
                        <a:rPr lang="en-US" sz="1200">
                          <a:latin typeface="Helvetica Neue"/>
                          <a:ea typeface="Helvetica Neue"/>
                          <a:cs typeface="Helvetica Neue"/>
                          <a:sym typeface="Helvetica Neue"/>
                        </a:rPr>
                        <a:t>Single-center study in Munich, 12-week intervention, declining app usage, limited to moderate obesity (BMI 30–40).</a:t>
                      </a:r>
                      <a:endParaRPr sz="1200">
                        <a:latin typeface="Helvetica Neue"/>
                        <a:ea typeface="Helvetica Neue"/>
                        <a:cs typeface="Helvetica Neue"/>
                        <a:sym typeface="Helvetica Neue"/>
                      </a:endParaRPr>
                    </a:p>
                  </a:txBody>
                  <a:tcPr marT="45725" marB="45725" marR="91450" marL="91450">
                    <a:solidFill>
                      <a:srgbClr val="F0F0DD"/>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9"/>
          <p:cNvSpPr txBox="1"/>
          <p:nvPr>
            <p:ph type="title"/>
          </p:nvPr>
        </p:nvSpPr>
        <p:spPr>
          <a:xfrm>
            <a:off x="77115" y="5"/>
            <a:ext cx="8328900" cy="694200"/>
          </a:xfrm>
          <a:prstGeom prst="rect">
            <a:avLst/>
          </a:prstGeom>
          <a:solidFill>
            <a:srgbClr val="0037A4"/>
          </a:solidFill>
          <a:ln cap="flat" cmpd="sng" w="317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90488" rtl="0" algn="l">
              <a:spcBef>
                <a:spcPts val="0"/>
              </a:spcBef>
              <a:spcAft>
                <a:spcPts val="0"/>
              </a:spcAft>
              <a:buNone/>
            </a:pPr>
            <a:r>
              <a:rPr lang="en-US" sz="2400"/>
              <a:t>Literature Review (cont…)</a:t>
            </a:r>
            <a:endParaRPr b="0"/>
          </a:p>
        </p:txBody>
      </p:sp>
      <p:sp>
        <p:nvSpPr>
          <p:cNvPr id="85" name="Google Shape;85;p9"/>
          <p:cNvSpPr txBox="1"/>
          <p:nvPr/>
        </p:nvSpPr>
        <p:spPr>
          <a:xfrm>
            <a:off x="77118" y="804231"/>
            <a:ext cx="8956714" cy="5794873"/>
          </a:xfrm>
          <a:prstGeom prst="rect">
            <a:avLst/>
          </a:prstGeom>
          <a:noFill/>
          <a:ln>
            <a:noFill/>
          </a:ln>
        </p:spPr>
        <p:txBody>
          <a:bodyPr anchorCtr="0" anchor="t" bIns="45700" lIns="91425" spcFirstLastPara="1" rIns="91425" wrap="square" tIns="45700">
            <a:noAutofit/>
          </a:bodyPr>
          <a:lstStyle/>
          <a:p>
            <a:pPr indent="0" lvl="0" marL="95250" marR="0" rtl="0" algn="just">
              <a:lnSpc>
                <a:spcPct val="150000"/>
              </a:lnSpc>
              <a:spcBef>
                <a:spcPts val="0"/>
              </a:spcBef>
              <a:spcAft>
                <a:spcPts val="0"/>
              </a:spcAft>
              <a:buClr>
                <a:schemeClr val="dk1"/>
              </a:buClr>
              <a:buSzPts val="2250"/>
              <a:buFont typeface="Arial"/>
              <a:buNone/>
            </a:pPr>
            <a:r>
              <a:t/>
            </a:r>
            <a:endParaRPr sz="1800">
              <a:solidFill>
                <a:schemeClr val="dk1"/>
              </a:solidFill>
              <a:latin typeface="Helvetica Neue"/>
              <a:ea typeface="Helvetica Neue"/>
              <a:cs typeface="Helvetica Neue"/>
              <a:sym typeface="Helvetica Neue"/>
            </a:endParaRPr>
          </a:p>
        </p:txBody>
      </p:sp>
      <p:graphicFrame>
        <p:nvGraphicFramePr>
          <p:cNvPr id="86" name="Google Shape;86;p9"/>
          <p:cNvGraphicFramePr/>
          <p:nvPr/>
        </p:nvGraphicFramePr>
        <p:xfrm>
          <a:off x="110168" y="694198"/>
          <a:ext cx="3000000" cy="3000000"/>
        </p:xfrm>
        <a:graphic>
          <a:graphicData uri="http://schemas.openxmlformats.org/drawingml/2006/table">
            <a:tbl>
              <a:tblPr bandRow="1" firstRow="1">
                <a:noFill/>
                <a:tableStyleId>{D9B26C90-9CC6-480A-9CA6-A62A715FB8FE}</a:tableStyleId>
              </a:tblPr>
              <a:tblGrid>
                <a:gridCol w="542250"/>
                <a:gridCol w="1760275"/>
                <a:gridCol w="1465250"/>
                <a:gridCol w="1421175"/>
                <a:gridCol w="1828800"/>
                <a:gridCol w="1905925"/>
              </a:tblGrid>
              <a:tr h="782725">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S. No.</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Author &amp; </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Paper Title </a:t>
                      </a:r>
                      <a:br>
                        <a:rPr b="0" i="0" lang="en-US" sz="1400">
                          <a:latin typeface="Helvetica Neue"/>
                          <a:ea typeface="Helvetica Neue"/>
                          <a:cs typeface="Helvetica Neue"/>
                          <a:sym typeface="Helvetica Neue"/>
                        </a:rPr>
                      </a:br>
                      <a:r>
                        <a:rPr b="0" i="0" lang="en-US" sz="1400">
                          <a:latin typeface="Helvetica Neue"/>
                          <a:ea typeface="Helvetica Neue"/>
                          <a:cs typeface="Helvetica Neue"/>
                          <a:sym typeface="Helvetica Neue"/>
                        </a:rPr>
                        <a:t>[Citation]</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Journal/</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Conference</a:t>
                      </a:r>
                      <a:br>
                        <a:rPr b="0" i="0" lang="en-US" sz="1400">
                          <a:latin typeface="Helvetica Neue"/>
                          <a:ea typeface="Helvetica Neue"/>
                          <a:cs typeface="Helvetica Neue"/>
                          <a:sym typeface="Helvetica Neue"/>
                        </a:rPr>
                      </a:br>
                      <a:r>
                        <a:rPr b="0" i="0" lang="en-US" sz="1400">
                          <a:latin typeface="Helvetica Neue"/>
                          <a:ea typeface="Helvetica Neue"/>
                          <a:cs typeface="Helvetica Neue"/>
                          <a:sym typeface="Helvetica Neue"/>
                        </a:rPr>
                        <a:t>(Year)</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Tools/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Techniques/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Dataset</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Key Findings/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Results</a:t>
                      </a:r>
                      <a:endParaRPr/>
                    </a:p>
                  </a:txBody>
                  <a:tcPr marT="45725" marB="45725" marR="91450" marL="91450">
                    <a:solidFill>
                      <a:srgbClr val="606029"/>
                    </a:solidFill>
                  </a:tcPr>
                </a:tc>
                <a:tc>
                  <a:txBody>
                    <a:bodyPr/>
                    <a:lstStyle/>
                    <a:p>
                      <a:pPr indent="0" lvl="0" marL="0" marR="0" rtl="0" algn="ctr">
                        <a:spcBef>
                          <a:spcPts val="0"/>
                        </a:spcBef>
                        <a:spcAft>
                          <a:spcPts val="0"/>
                        </a:spcAft>
                        <a:buNone/>
                      </a:pPr>
                      <a:r>
                        <a:rPr b="0" i="0" lang="en-US" sz="1400">
                          <a:latin typeface="Helvetica Neue"/>
                          <a:ea typeface="Helvetica Neue"/>
                          <a:cs typeface="Helvetica Neue"/>
                          <a:sym typeface="Helvetica Neue"/>
                        </a:rPr>
                        <a:t>Limitations/</a:t>
                      </a:r>
                      <a:endParaRPr/>
                    </a:p>
                    <a:p>
                      <a:pPr indent="0" lvl="0" marL="0" marR="0" rtl="0" algn="ctr">
                        <a:spcBef>
                          <a:spcPts val="0"/>
                        </a:spcBef>
                        <a:spcAft>
                          <a:spcPts val="0"/>
                        </a:spcAft>
                        <a:buNone/>
                      </a:pPr>
                      <a:r>
                        <a:rPr b="0" i="0" lang="en-US" sz="1400">
                          <a:latin typeface="Helvetica Neue"/>
                          <a:ea typeface="Helvetica Neue"/>
                          <a:cs typeface="Helvetica Neue"/>
                          <a:sym typeface="Helvetica Neue"/>
                        </a:rPr>
                        <a:t>Gaps Identified</a:t>
                      </a:r>
                      <a:endParaRPr/>
                    </a:p>
                  </a:txBody>
                  <a:tcPr marT="45725" marB="45725" marR="91450" marL="91450">
                    <a:solidFill>
                      <a:srgbClr val="606029"/>
                    </a:solidFill>
                  </a:tcPr>
                </a:tc>
              </a:tr>
              <a:tr h="1469725">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13.</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Birhanu et al. - A mobile health application use among diabetes mellitus patients: a systematic review and meta-analysis [13]</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Frontiers in Endocrinology (2024)</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Meta-analysis of 13 studies; Random-effects model; Joanna Briggs Institute critical appraisal tool</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Pooled prevalence of mHealth app use for diabetes self-management was 35%. Future interest in using apps was 57%. Significant heterogeneity observed (I²=97.7%).</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95250" lvl="0" marL="171450" marR="0" rtl="0" algn="l">
                        <a:spcBef>
                          <a:spcPts val="0"/>
                        </a:spcBef>
                        <a:spcAft>
                          <a:spcPts val="0"/>
                        </a:spcAft>
                        <a:buClr>
                          <a:schemeClr val="dk1"/>
                        </a:buClr>
                        <a:buSzPts val="1200"/>
                        <a:buFont typeface="Arial"/>
                        <a:buNone/>
                      </a:pPr>
                      <a:r>
                        <a:rPr lang="en-US" sz="1100">
                          <a:latin typeface="Helvetica Neue"/>
                          <a:ea typeface="Helvetica Neue"/>
                          <a:cs typeface="Helvetica Neue"/>
                          <a:sym typeface="Helvetica Neue"/>
                        </a:rPr>
                        <a:t>Significant heterogeneity among studies; limited to developed countries only; cross-sectional design prevents causal conclusions; geographic disparities in app usage patterns.</a:t>
                      </a:r>
                      <a:endParaRPr i="0" sz="1100">
                        <a:latin typeface="Helvetica Neue"/>
                        <a:ea typeface="Helvetica Neue"/>
                        <a:cs typeface="Helvetica Neue"/>
                        <a:sym typeface="Helvetica Neue"/>
                      </a:endParaRPr>
                    </a:p>
                  </a:txBody>
                  <a:tcPr marT="45725" marB="45725" marR="91450" marL="91450">
                    <a:solidFill>
                      <a:srgbClr val="D5D59B"/>
                    </a:solidFill>
                  </a:tcPr>
                </a:tc>
              </a:tr>
              <a:tr h="123935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14.</a:t>
                      </a:r>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Hend S. Saad et al.- </a:t>
                      </a:r>
                      <a:r>
                        <a:rPr lang="en-US" sz="1100">
                          <a:latin typeface="Helvetica Neue"/>
                          <a:ea typeface="Helvetica Neue"/>
                          <a:cs typeface="Helvetica Neue"/>
                          <a:sym typeface="Helvetica Neue"/>
                        </a:rPr>
                        <a:t>Employing of machine learning and wearable devices in healthcare system: tasks and challenges [14]</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Neural Computing and Applications (2024)</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No primary dataset; refers to reviewed datasets like MIT-BIH for arrhythmia</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ML is crucial for remote patient monitoring, but faces significant challenges</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95250" lvl="0" marL="171450" marR="0" rtl="0" algn="l">
                        <a:spcBef>
                          <a:spcPts val="0"/>
                        </a:spcBef>
                        <a:spcAft>
                          <a:spcPts val="0"/>
                        </a:spcAft>
                        <a:buClr>
                          <a:schemeClr val="dk1"/>
                        </a:buClr>
                        <a:buSzPts val="1200"/>
                        <a:buFont typeface="Arial"/>
                        <a:buNone/>
                      </a:pPr>
                      <a:r>
                        <a:rPr lang="en-US" sz="1100">
                          <a:latin typeface="Arial"/>
                          <a:ea typeface="Arial"/>
                          <a:cs typeface="Arial"/>
                          <a:sym typeface="Arial"/>
                        </a:rPr>
                        <a:t>Data reliability, security, high power consumption, and optimal model selection.</a:t>
                      </a:r>
                      <a:endParaRPr i="0" sz="1100">
                        <a:latin typeface="Helvetica Neue"/>
                        <a:ea typeface="Helvetica Neue"/>
                        <a:cs typeface="Helvetica Neue"/>
                        <a:sym typeface="Helvetica Neue"/>
                      </a:endParaRPr>
                    </a:p>
                  </a:txBody>
                  <a:tcPr marT="45725" marB="45725" marR="91450" marL="91450">
                    <a:solidFill>
                      <a:srgbClr val="F0F0DD"/>
                    </a:solidFill>
                  </a:tcPr>
                </a:tc>
              </a:tr>
              <a:tr h="86800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15.</a:t>
                      </a:r>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Arial"/>
                          <a:ea typeface="Arial"/>
                          <a:cs typeface="Arial"/>
                          <a:sym typeface="Arial"/>
                        </a:rPr>
                        <a:t>Jon N. Bondevik et al.- </a:t>
                      </a:r>
                      <a:r>
                        <a:rPr lang="en-US" sz="1100">
                          <a:latin typeface="Helvetica Neue"/>
                          <a:ea typeface="Helvetica Neue"/>
                          <a:cs typeface="Helvetica Neue"/>
                          <a:sym typeface="Helvetica Neue"/>
                        </a:rPr>
                        <a:t>A systematic review on food recommender systems [15]</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Expert Systems with Applications (2024)</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Arial"/>
                          <a:ea typeface="Arial"/>
                          <a:cs typeface="Arial"/>
                          <a:sym typeface="Arial"/>
                        </a:rPr>
                        <a:t>Identifies common datasets: Allrecipes, Food, and Yummly</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0" lvl="0" marL="0" marR="0" rtl="0" algn="l">
                        <a:spcBef>
                          <a:spcPts val="0"/>
                        </a:spcBef>
                        <a:spcAft>
                          <a:spcPts val="0"/>
                        </a:spcAft>
                        <a:buNone/>
                      </a:pPr>
                      <a:r>
                        <a:rPr lang="en-US" sz="1100">
                          <a:latin typeface="Arial"/>
                          <a:ea typeface="Arial"/>
                          <a:cs typeface="Arial"/>
                          <a:sym typeface="Arial"/>
                        </a:rPr>
                        <a:t>Most FRS use Content-based filtering with ML; few are truly personalized.</a:t>
                      </a:r>
                      <a:endParaRPr i="0" sz="1100">
                        <a:latin typeface="Helvetica Neue"/>
                        <a:ea typeface="Helvetica Neue"/>
                        <a:cs typeface="Helvetica Neue"/>
                        <a:sym typeface="Helvetica Neue"/>
                      </a:endParaRPr>
                    </a:p>
                  </a:txBody>
                  <a:tcPr marT="45725" marB="45725" marR="91450" marL="91450">
                    <a:solidFill>
                      <a:srgbClr val="D5D59B"/>
                    </a:solidFill>
                  </a:tcPr>
                </a:tc>
                <a:tc>
                  <a:txBody>
                    <a:bodyPr/>
                    <a:lstStyle/>
                    <a:p>
                      <a:pPr indent="-95250" lvl="0" marL="171450" marR="0" rtl="0" algn="l">
                        <a:spcBef>
                          <a:spcPts val="0"/>
                        </a:spcBef>
                        <a:spcAft>
                          <a:spcPts val="0"/>
                        </a:spcAft>
                        <a:buClr>
                          <a:schemeClr val="dk1"/>
                        </a:buClr>
                        <a:buSzPts val="1200"/>
                        <a:buFont typeface="Arial"/>
                        <a:buNone/>
                      </a:pPr>
                      <a:r>
                        <a:rPr lang="en-US" sz="1100">
                          <a:latin typeface="Arial"/>
                          <a:ea typeface="Arial"/>
                          <a:cs typeface="Arial"/>
                          <a:sym typeface="Arial"/>
                        </a:rPr>
                        <a:t>Small datasets, regional data imbalance, and lack of robust real-world evaluation.</a:t>
                      </a:r>
                      <a:endParaRPr i="0" sz="1100">
                        <a:latin typeface="Helvetica Neue"/>
                        <a:ea typeface="Helvetica Neue"/>
                        <a:cs typeface="Helvetica Neue"/>
                        <a:sym typeface="Helvetica Neue"/>
                      </a:endParaRPr>
                    </a:p>
                  </a:txBody>
                  <a:tcPr marT="45725" marB="45725" marR="91450" marL="91450">
                    <a:solidFill>
                      <a:srgbClr val="D5D59B"/>
                    </a:solidFill>
                  </a:tcPr>
                </a:tc>
              </a:tr>
              <a:tr h="1239350">
                <a:tc>
                  <a:txBody>
                    <a:bodyPr/>
                    <a:lstStyle/>
                    <a:p>
                      <a:pPr indent="0" lvl="0" marL="0" marR="0" rtl="0" algn="ctr">
                        <a:spcBef>
                          <a:spcPts val="0"/>
                        </a:spcBef>
                        <a:spcAft>
                          <a:spcPts val="0"/>
                        </a:spcAft>
                        <a:buNone/>
                      </a:pPr>
                      <a:r>
                        <a:rPr b="0" i="0" lang="en-US" sz="1200">
                          <a:latin typeface="Helvetica Neue"/>
                          <a:ea typeface="Helvetica Neue"/>
                          <a:cs typeface="Helvetica Neue"/>
                          <a:sym typeface="Helvetica Neue"/>
                        </a:rPr>
                        <a:t>16.</a:t>
                      </a:r>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Hafsa Habehh et al.- </a:t>
                      </a:r>
                      <a:r>
                        <a:rPr lang="en-US" sz="1100">
                          <a:latin typeface="Helvetica Neue"/>
                          <a:ea typeface="Helvetica Neue"/>
                          <a:cs typeface="Helvetica Neue"/>
                          <a:sym typeface="Helvetica Neue"/>
                        </a:rPr>
                        <a:t>Machine Learning in Healthcare [16]</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Current Genomics (2021)</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Arial"/>
                          <a:ea typeface="Arial"/>
                          <a:cs typeface="Arial"/>
                          <a:sym typeface="Arial"/>
                        </a:rPr>
                        <a:t>ML algorithms (supervised, unsupervised, reinforcement) and their application in healthcare</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0" lvl="0" marL="0" marR="0" rtl="0" algn="l">
                        <a:spcBef>
                          <a:spcPts val="0"/>
                        </a:spcBef>
                        <a:spcAft>
                          <a:spcPts val="0"/>
                        </a:spcAft>
                        <a:buNone/>
                      </a:pPr>
                      <a:r>
                        <a:rPr lang="en-US" sz="1100">
                          <a:latin typeface="Helvetica Neue"/>
                          <a:ea typeface="Helvetica Neue"/>
                          <a:cs typeface="Helvetica Neue"/>
                          <a:sym typeface="Helvetica Neue"/>
                        </a:rPr>
                        <a:t>Not a primary study; no dataset used.</a:t>
                      </a:r>
                      <a:endParaRPr i="0" sz="1100">
                        <a:latin typeface="Helvetica Neue"/>
                        <a:ea typeface="Helvetica Neue"/>
                        <a:cs typeface="Helvetica Neue"/>
                        <a:sym typeface="Helvetica Neue"/>
                      </a:endParaRPr>
                    </a:p>
                  </a:txBody>
                  <a:tcPr marT="45725" marB="45725" marR="91450" marL="91450">
                    <a:solidFill>
                      <a:srgbClr val="F0F0DD"/>
                    </a:solidFill>
                  </a:tcPr>
                </a:tc>
                <a:tc>
                  <a:txBody>
                    <a:bodyPr/>
                    <a:lstStyle/>
                    <a:p>
                      <a:pPr indent="-95250" lvl="0" marL="171450" marR="0" rtl="0" algn="l">
                        <a:spcBef>
                          <a:spcPts val="0"/>
                        </a:spcBef>
                        <a:spcAft>
                          <a:spcPts val="0"/>
                        </a:spcAft>
                        <a:buClr>
                          <a:schemeClr val="dk1"/>
                        </a:buClr>
                        <a:buSzPts val="1200"/>
                        <a:buFont typeface="Arial"/>
                        <a:buNone/>
                      </a:pPr>
                      <a:r>
                        <a:rPr lang="en-US" sz="1100">
                          <a:latin typeface="Helvetica Neue"/>
                          <a:ea typeface="Helvetica Neue"/>
                          <a:cs typeface="Helvetica Neue"/>
                          <a:sym typeface="Helvetica Neue"/>
                        </a:rPr>
                        <a:t>ML has made substantial strides in predicting and identifying health emergencies and disease states</a:t>
                      </a:r>
                      <a:endParaRPr i="0" sz="1100">
                        <a:latin typeface="Helvetica Neue"/>
                        <a:ea typeface="Helvetica Neue"/>
                        <a:cs typeface="Helvetica Neue"/>
                        <a:sym typeface="Helvetica Neue"/>
                      </a:endParaRPr>
                    </a:p>
                  </a:txBody>
                  <a:tcPr marT="45725" marB="45725" marR="91450" marL="91450">
                    <a:solidFill>
                      <a:srgbClr val="F0F0DD"/>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os-8">
  <a:themeElements>
    <a:clrScheme name="Custom 1">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002060"/>
      </a:hlink>
      <a:folHlink>
        <a:srgbClr val="0070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2008-07-20T15:16:37Z</dcterms:created>
  <dc:creator>Marilyn Turnamian</dc:creator>
</cp:coreProperties>
</file>